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Roboto Mon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RobotoMono-bold.fntdata"/><Relationship Id="rId12" Type="http://schemas.openxmlformats.org/officeDocument/2006/relationships/slide" Target="slides/slide7.xml"/><Relationship Id="rId34" Type="http://schemas.openxmlformats.org/officeDocument/2006/relationships/font" Target="fonts/RobotoMono-regular.fntdata"/><Relationship Id="rId15" Type="http://schemas.openxmlformats.org/officeDocument/2006/relationships/slide" Target="slides/slide10.xml"/><Relationship Id="rId37" Type="http://schemas.openxmlformats.org/officeDocument/2006/relationships/font" Target="fonts/RobotoMono-boldItalic.fntdata"/><Relationship Id="rId14" Type="http://schemas.openxmlformats.org/officeDocument/2006/relationships/slide" Target="slides/slide9.xml"/><Relationship Id="rId36" Type="http://schemas.openxmlformats.org/officeDocument/2006/relationships/font" Target="fonts/Roboto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29023d595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29023d59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17b152dd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17b152dd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17b152dd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17b152dd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17b152dd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17b152dd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17b152dd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17b152dd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17b152dd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17b152dd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17b152dd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17b152dd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17b152dd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17b152dd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e17b152dd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e17b152dd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17b152dd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17b152dd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29023d59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29023d59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17b152dd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17b152dd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17b152dd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17b152dd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17b152dd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17b152dd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17b152dd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17b152dd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17b152dd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e17b152dd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29023d59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29023d59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29023d59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e29023d59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29023d59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29023d59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29023d59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29023d59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29023d59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29023d59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29023d59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29023d59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29023d595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29023d59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3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jpg"/><Relationship Id="rId4" Type="http://schemas.openxmlformats.org/officeDocument/2006/relationships/image" Target="../media/image19.jpg"/><Relationship Id="rId5" Type="http://schemas.openxmlformats.org/officeDocument/2006/relationships/image" Target="../media/image18.jpg"/><Relationship Id="rId6"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jpg"/><Relationship Id="rId4" Type="http://schemas.openxmlformats.org/officeDocument/2006/relationships/image" Target="../media/image23.jpg"/><Relationship Id="rId5"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jpg"/><Relationship Id="rId4" Type="http://schemas.openxmlformats.org/officeDocument/2006/relationships/image" Target="../media/image28.jpg"/><Relationship Id="rId5" Type="http://schemas.openxmlformats.org/officeDocument/2006/relationships/image" Target="../media/image29.jpg"/><Relationship Id="rId6"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theguardian.com/environment/2020/apr/11/positively-alpine-disbelief-air-pollution-falls-lockdown-coronavirus" TargetMode="External"/><Relationship Id="rId4" Type="http://schemas.openxmlformats.org/officeDocument/2006/relationships/image" Target="../media/image5.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jpg"/><Relationship Id="rId4" Type="http://schemas.openxmlformats.org/officeDocument/2006/relationships/image" Target="../media/image33.jpg"/><Relationship Id="rId5" Type="http://schemas.openxmlformats.org/officeDocument/2006/relationships/image" Target="../media/image34.jpg"/><Relationship Id="rId6" Type="http://schemas.openxmlformats.org/officeDocument/2006/relationships/image" Target="../media/image3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jpg"/><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11" Type="http://schemas.openxmlformats.org/officeDocument/2006/relationships/hyperlink" Target="https://en.wikipedia.org/wiki/Methane" TargetMode="External"/><Relationship Id="rId10" Type="http://schemas.openxmlformats.org/officeDocument/2006/relationships/hyperlink" Target="https://en.wikipedia.org/wiki/Ozone" TargetMode="External"/><Relationship Id="rId13" Type="http://schemas.openxmlformats.org/officeDocument/2006/relationships/hyperlink" Target="https://en.wikipedia.org/wiki/Aerosol" TargetMode="External"/><Relationship Id="rId12" Type="http://schemas.openxmlformats.org/officeDocument/2006/relationships/hyperlink" Target="https://en.wikipedia.org/wiki/Formaldehyde" TargetMode="External"/><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developers.google.com/earth-engine/datasets/catalog/COPERNICUS_S5P_OFFL_L3_NO2" TargetMode="External"/><Relationship Id="rId4" Type="http://schemas.openxmlformats.org/officeDocument/2006/relationships/hyperlink" Target="https://en.wikipedia.org/wiki/Earth_observation_satellite" TargetMode="External"/><Relationship Id="rId9" Type="http://schemas.openxmlformats.org/officeDocument/2006/relationships/hyperlink" Target="https://en.wikipedia.org/wiki/Sentinel-5_Precursor" TargetMode="External"/><Relationship Id="rId15" Type="http://schemas.openxmlformats.org/officeDocument/2006/relationships/hyperlink" Target="https://en.wikipedia.org/wiki/Nitrogen_dioxide" TargetMode="External"/><Relationship Id="rId14" Type="http://schemas.openxmlformats.org/officeDocument/2006/relationships/hyperlink" Target="https://en.wikipedia.org/wiki/Carbon_monoxide" TargetMode="External"/><Relationship Id="rId16" Type="http://schemas.openxmlformats.org/officeDocument/2006/relationships/hyperlink" Target="https://en.wikipedia.org/wiki/Sulfur_dioxide" TargetMode="External"/><Relationship Id="rId5" Type="http://schemas.openxmlformats.org/officeDocument/2006/relationships/hyperlink" Target="https://en.wikipedia.org/wiki/European_Space_Agency" TargetMode="External"/><Relationship Id="rId6" Type="http://schemas.openxmlformats.org/officeDocument/2006/relationships/hyperlink" Target="https://en.wikipedia.org/wiki/Copernicus_Programme" TargetMode="External"/><Relationship Id="rId7" Type="http://schemas.openxmlformats.org/officeDocument/2006/relationships/hyperlink" Target="https://en.wikipedia.org/wiki/Copernicus_Programme" TargetMode="External"/><Relationship Id="rId8" Type="http://schemas.openxmlformats.org/officeDocument/2006/relationships/hyperlink" Target="https://en.wikipedia.org/wiki/Air_polluti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gif"/><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0.gif"/><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blf.org.uk/support-for-you/air-pollution/typ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en.wikipedia.org/wiki/Ammonia_pollution" TargetMode="External"/><Relationship Id="rId4" Type="http://schemas.openxmlformats.org/officeDocument/2006/relationships/hyperlink" Target="https://www.canada.ca/en/environment-climate-change/services/air-pollution/pollutants/common-contaminants/ground-level-ozone.html"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10.jpg"/><Relationship Id="rId5"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891"/>
              <a:buNone/>
            </a:pPr>
            <a:r>
              <a:rPr lang="en-GB" sz="3612"/>
              <a:t>Analysis of Air Quality in the COVID Era</a:t>
            </a:r>
            <a:endParaRPr sz="3612"/>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AC-102                                                                             MTE Innovative Project</a:t>
            </a:r>
            <a:endParaRPr/>
          </a:p>
        </p:txBody>
      </p:sp>
      <p:sp>
        <p:nvSpPr>
          <p:cNvPr id="87" name="Google Shape;87;p13"/>
          <p:cNvSpPr txBox="1"/>
          <p:nvPr/>
        </p:nvSpPr>
        <p:spPr>
          <a:xfrm>
            <a:off x="6321125" y="3784025"/>
            <a:ext cx="268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D9D9D9"/>
                </a:solidFill>
                <a:latin typeface="Roboto"/>
                <a:ea typeface="Roboto"/>
                <a:cs typeface="Roboto"/>
                <a:sym typeface="Roboto"/>
              </a:rPr>
              <a:t>Ansh Anurag          2K20/B2/71</a:t>
            </a:r>
            <a:endParaRPr>
              <a:solidFill>
                <a:srgbClr val="D9D9D9"/>
              </a:solidFill>
              <a:latin typeface="Roboto"/>
              <a:ea typeface="Roboto"/>
              <a:cs typeface="Roboto"/>
              <a:sym typeface="Roboto"/>
            </a:endParaRPr>
          </a:p>
          <a:p>
            <a:pPr indent="0" lvl="0" marL="0" rtl="0" algn="l">
              <a:spcBef>
                <a:spcPts val="0"/>
              </a:spcBef>
              <a:spcAft>
                <a:spcPts val="0"/>
              </a:spcAft>
              <a:buNone/>
            </a:pPr>
            <a:r>
              <a:rPr lang="en-GB">
                <a:solidFill>
                  <a:srgbClr val="D9D9D9"/>
                </a:solidFill>
                <a:latin typeface="Roboto"/>
                <a:ea typeface="Roboto"/>
                <a:cs typeface="Roboto"/>
                <a:sym typeface="Roboto"/>
              </a:rPr>
              <a:t>Ananya Ranjan      2K20/B2/57</a:t>
            </a:r>
            <a:endParaRPr>
              <a:solidFill>
                <a:srgbClr val="D9D9D9"/>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Year and Month-wise Distribution</a:t>
            </a:r>
            <a:endParaRPr/>
          </a:p>
        </p:txBody>
      </p:sp>
      <p:sp>
        <p:nvSpPr>
          <p:cNvPr id="154" name="Google Shape;154;p2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050">
                <a:solidFill>
                  <a:srgbClr val="000000"/>
                </a:solidFill>
                <a:highlight>
                  <a:srgbClr val="FFFFFF"/>
                </a:highlight>
                <a:latin typeface="Arial"/>
                <a:ea typeface="Arial"/>
                <a:cs typeface="Arial"/>
                <a:sym typeface="Arial"/>
              </a:rPr>
              <a:t>We further explored the seasonality of our data with box plots. We shall use boxplots to group the data by different time periods and display the distributions for each group. We grouped the data by year and month. All measurements are in  (</a:t>
            </a:r>
            <a:r>
              <a:rPr lang="en-GB" sz="1050">
                <a:solidFill>
                  <a:srgbClr val="000000"/>
                </a:solidFill>
                <a:latin typeface="Roboto Mono"/>
                <a:ea typeface="Roboto Mono"/>
                <a:cs typeface="Roboto Mono"/>
                <a:sym typeface="Roboto Mono"/>
              </a:rPr>
              <a:t>ug / m3)</a:t>
            </a:r>
            <a:r>
              <a:rPr lang="en-GB" sz="1050">
                <a:solidFill>
                  <a:srgbClr val="000000"/>
                </a:solidFill>
                <a:highlight>
                  <a:srgbClr val="FFFFFF"/>
                </a:highlight>
                <a:latin typeface="Arial"/>
                <a:ea typeface="Arial"/>
                <a:cs typeface="Arial"/>
                <a:sym typeface="Arial"/>
              </a:rPr>
              <a:t>.</a:t>
            </a:r>
            <a:endParaRPr/>
          </a:p>
        </p:txBody>
      </p:sp>
      <p:pic>
        <p:nvPicPr>
          <p:cNvPr id="155" name="Google Shape;155;p22"/>
          <p:cNvPicPr preferRelativeResize="0"/>
          <p:nvPr/>
        </p:nvPicPr>
        <p:blipFill>
          <a:blip r:embed="rId3">
            <a:alphaModFix/>
          </a:blip>
          <a:stretch>
            <a:fillRect/>
          </a:stretch>
        </p:blipFill>
        <p:spPr>
          <a:xfrm>
            <a:off x="470250" y="2048750"/>
            <a:ext cx="3497600" cy="2422500"/>
          </a:xfrm>
          <a:prstGeom prst="rect">
            <a:avLst/>
          </a:prstGeom>
          <a:noFill/>
          <a:ln>
            <a:noFill/>
          </a:ln>
        </p:spPr>
      </p:pic>
      <p:pic>
        <p:nvPicPr>
          <p:cNvPr id="156" name="Google Shape;156;p22"/>
          <p:cNvPicPr preferRelativeResize="0"/>
          <p:nvPr/>
        </p:nvPicPr>
        <p:blipFill>
          <a:blip r:embed="rId4">
            <a:alphaModFix/>
          </a:blip>
          <a:stretch>
            <a:fillRect/>
          </a:stretch>
        </p:blipFill>
        <p:spPr>
          <a:xfrm>
            <a:off x="4196075" y="2048750"/>
            <a:ext cx="3305710" cy="2339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2" name="Google Shape;162;p23"/>
          <p:cNvSpPr txBox="1"/>
          <p:nvPr>
            <p:ph idx="1" type="body"/>
          </p:nvPr>
        </p:nvSpPr>
        <p:spPr>
          <a:xfrm>
            <a:off x="182025" y="2622575"/>
            <a:ext cx="6941100" cy="24345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b="1" lang="en-GB" sz="1050">
                <a:solidFill>
                  <a:srgbClr val="000000"/>
                </a:solidFill>
                <a:highlight>
                  <a:srgbClr val="FFFFFF"/>
                </a:highlight>
                <a:latin typeface="Arial"/>
                <a:ea typeface="Arial"/>
                <a:cs typeface="Arial"/>
                <a:sym typeface="Arial"/>
              </a:rPr>
              <a:t>Points to note :</a:t>
            </a:r>
            <a:endParaRPr b="1" sz="1050">
              <a:solidFill>
                <a:srgbClr val="000000"/>
              </a:solidFill>
              <a:highlight>
                <a:srgbClr val="FFFFFF"/>
              </a:highlight>
              <a:latin typeface="Arial"/>
              <a:ea typeface="Arial"/>
              <a:cs typeface="Arial"/>
              <a:sym typeface="Arial"/>
            </a:endParaRPr>
          </a:p>
          <a:p>
            <a:pPr indent="-295275" lvl="0" marL="457200" rtl="0" algn="l">
              <a:spcBef>
                <a:spcPts val="1200"/>
              </a:spcBef>
              <a:spcAft>
                <a:spcPts val="0"/>
              </a:spcAft>
              <a:buClr>
                <a:srgbClr val="000000"/>
              </a:buClr>
              <a:buSzPts val="1050"/>
              <a:buFont typeface="Arial"/>
              <a:buChar char="●"/>
            </a:pPr>
            <a:r>
              <a:rPr lang="en-GB" sz="1050">
                <a:solidFill>
                  <a:srgbClr val="000000"/>
                </a:solidFill>
                <a:highlight>
                  <a:srgbClr val="FFFFFF"/>
                </a:highlight>
                <a:latin typeface="Arial"/>
                <a:ea typeface="Arial"/>
                <a:cs typeface="Arial"/>
                <a:sym typeface="Arial"/>
              </a:rPr>
              <a:t>There is a clear trend that pollution level in India falls in the month of July and August. This might be majorly because monsoon </a:t>
            </a:r>
            <a:r>
              <a:rPr lang="en-GB" sz="1050">
                <a:solidFill>
                  <a:srgbClr val="000000"/>
                </a:solidFill>
                <a:highlight>
                  <a:srgbClr val="FFFFFF"/>
                </a:highlight>
                <a:latin typeface="Arial"/>
                <a:ea typeface="Arial"/>
                <a:cs typeface="Arial"/>
                <a:sym typeface="Arial"/>
              </a:rPr>
              <a:t>season</a:t>
            </a:r>
            <a:r>
              <a:rPr lang="en-GB" sz="1050">
                <a:solidFill>
                  <a:srgbClr val="000000"/>
                </a:solidFill>
                <a:highlight>
                  <a:srgbClr val="FFFFFF"/>
                </a:highlight>
                <a:latin typeface="Arial"/>
                <a:ea typeface="Arial"/>
                <a:cs typeface="Arial"/>
                <a:sym typeface="Arial"/>
              </a:rPr>
              <a:t> sets in during these months.The BTX levels additionally show a major decline around April.</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GB" sz="1050">
                <a:solidFill>
                  <a:srgbClr val="000000"/>
                </a:solidFill>
                <a:highlight>
                  <a:srgbClr val="FFFFFF"/>
                </a:highlight>
                <a:latin typeface="Arial"/>
                <a:ea typeface="Arial"/>
                <a:cs typeface="Arial"/>
                <a:sym typeface="Arial"/>
              </a:rPr>
              <a:t>The pollution level then start rising and reach highest levels in winter months. Again, its during these months that a lot of crop residue burning takes place,especially in northern parts of India.</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GB" sz="1050">
                <a:solidFill>
                  <a:srgbClr val="000000"/>
                </a:solidFill>
                <a:highlight>
                  <a:srgbClr val="FFFFFF"/>
                </a:highlight>
                <a:latin typeface="Arial"/>
                <a:ea typeface="Arial"/>
                <a:cs typeface="Arial"/>
                <a:sym typeface="Arial"/>
              </a:rPr>
              <a:t>SO2 level has started increasing after 2017, although it had also seen a sudden rise in 2015 also. The same pattern is also reflected in BTX levels also.</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GB" sz="1050">
                <a:solidFill>
                  <a:srgbClr val="000000"/>
                </a:solidFill>
                <a:highlight>
                  <a:srgbClr val="FFFFFF"/>
                </a:highlight>
                <a:latin typeface="Arial"/>
                <a:ea typeface="Arial"/>
                <a:cs typeface="Arial"/>
                <a:sym typeface="Arial"/>
              </a:rPr>
              <a:t>The median values of 2020 are generally less as compared to other years giving us a sense that there might be a reduction on pollution lately.</a:t>
            </a:r>
            <a:endParaRPr sz="1050">
              <a:solidFill>
                <a:srgbClr val="000000"/>
              </a:solidFill>
              <a:highlight>
                <a:srgbClr val="FFFFFF"/>
              </a:highlight>
              <a:latin typeface="Arial"/>
              <a:ea typeface="Arial"/>
              <a:cs typeface="Arial"/>
              <a:sym typeface="Arial"/>
            </a:endParaRPr>
          </a:p>
          <a:p>
            <a:pPr indent="0" lvl="0" marL="0" rtl="0" algn="l">
              <a:spcBef>
                <a:spcPts val="300"/>
              </a:spcBef>
              <a:spcAft>
                <a:spcPts val="1200"/>
              </a:spcAft>
              <a:buNone/>
            </a:pPr>
            <a:r>
              <a:t/>
            </a:r>
            <a:endParaRPr sz="1050"/>
          </a:p>
        </p:txBody>
      </p:sp>
      <p:pic>
        <p:nvPicPr>
          <p:cNvPr id="163" name="Google Shape;163;p23"/>
          <p:cNvPicPr preferRelativeResize="0"/>
          <p:nvPr/>
        </p:nvPicPr>
        <p:blipFill>
          <a:blip r:embed="rId3">
            <a:alphaModFix/>
          </a:blip>
          <a:stretch>
            <a:fillRect/>
          </a:stretch>
        </p:blipFill>
        <p:spPr>
          <a:xfrm>
            <a:off x="868606" y="409993"/>
            <a:ext cx="3343950" cy="2212575"/>
          </a:xfrm>
          <a:prstGeom prst="rect">
            <a:avLst/>
          </a:prstGeom>
          <a:noFill/>
          <a:ln>
            <a:noFill/>
          </a:ln>
        </p:spPr>
      </p:pic>
      <p:pic>
        <p:nvPicPr>
          <p:cNvPr id="164" name="Google Shape;164;p23"/>
          <p:cNvPicPr preferRelativeResize="0"/>
          <p:nvPr/>
        </p:nvPicPr>
        <p:blipFill>
          <a:blip r:embed="rId4">
            <a:alphaModFix/>
          </a:blip>
          <a:stretch>
            <a:fillRect/>
          </a:stretch>
        </p:blipFill>
        <p:spPr>
          <a:xfrm>
            <a:off x="4829949" y="410000"/>
            <a:ext cx="3413587" cy="2212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Effect of Lockdown</a:t>
            </a:r>
            <a:endParaRPr/>
          </a:p>
        </p:txBody>
      </p:sp>
      <p:sp>
        <p:nvSpPr>
          <p:cNvPr id="170" name="Google Shape;170;p2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GB" sz="1050">
                <a:solidFill>
                  <a:srgbClr val="000000"/>
                </a:solidFill>
                <a:highlight>
                  <a:srgbClr val="FFFFFF"/>
                </a:highlight>
                <a:latin typeface="Arial"/>
                <a:ea typeface="Arial"/>
                <a:cs typeface="Arial"/>
                <a:sym typeface="Arial"/>
              </a:rPr>
              <a:t>Let us now see how has the Lockdown affected the AQI levels in the prominent cities of India.For this we shall consider the data from 2019 onwards only. But before that we shall understand what AQI is:</a:t>
            </a:r>
            <a:endParaRPr sz="1050">
              <a:solidFill>
                <a:srgbClr val="000000"/>
              </a:solidFill>
              <a:highlight>
                <a:srgbClr val="FFFFFF"/>
              </a:highlight>
              <a:latin typeface="Arial"/>
              <a:ea typeface="Arial"/>
              <a:cs typeface="Arial"/>
              <a:sym typeface="Arial"/>
            </a:endParaRPr>
          </a:p>
          <a:p>
            <a:pPr indent="0" lvl="0" marL="190500" marR="190500" rtl="0" algn="l">
              <a:lnSpc>
                <a:spcPct val="140000"/>
              </a:lnSpc>
              <a:spcBef>
                <a:spcPts val="2400"/>
              </a:spcBef>
              <a:spcAft>
                <a:spcPts val="0"/>
              </a:spcAft>
              <a:buNone/>
            </a:pPr>
            <a:r>
              <a:rPr lang="en-GB" sz="1500">
                <a:solidFill>
                  <a:srgbClr val="008ABC"/>
                </a:solidFill>
                <a:latin typeface="Arial"/>
                <a:ea typeface="Arial"/>
                <a:cs typeface="Arial"/>
                <a:sym typeface="Arial"/>
              </a:rPr>
              <a:t>AQI : Air Quality Index</a:t>
            </a:r>
            <a:endParaRPr sz="1500">
              <a:solidFill>
                <a:srgbClr val="008ABC"/>
              </a:solidFill>
              <a:latin typeface="Arial"/>
              <a:ea typeface="Arial"/>
              <a:cs typeface="Arial"/>
              <a:sym typeface="Arial"/>
            </a:endParaRPr>
          </a:p>
          <a:p>
            <a:pPr indent="0" lvl="0" marL="0" rtl="0" algn="l">
              <a:lnSpc>
                <a:spcPct val="170000"/>
              </a:lnSpc>
              <a:spcBef>
                <a:spcPts val="600"/>
              </a:spcBef>
              <a:spcAft>
                <a:spcPts val="0"/>
              </a:spcAft>
              <a:buNone/>
            </a:pPr>
            <a:r>
              <a:rPr lang="en-GB" sz="1050">
                <a:solidFill>
                  <a:srgbClr val="000000"/>
                </a:solidFill>
                <a:latin typeface="Arial"/>
                <a:ea typeface="Arial"/>
                <a:cs typeface="Arial"/>
                <a:sym typeface="Arial"/>
              </a:rPr>
              <a:t>An air quality index (AQI) is used by government agencies[1] to communicate to the public how polluted the air currently is or how polluted it is forecast to become.There are six AQI categories, namely Good, Satisfactory, Moderately polluted, Poor, Very Poor, and Severe. The proposed AQI will consider eight pollutants (PM10, PM2.5, NO2, SO2, CO, O3, NH3, and Pb) for which short-term (up to 24-hourly averaging period) National Ambient Air Quality Standards are prescribed.[23] Based on the measured ambient concentrations, corresponding standards and likely health impact, a sub-index is calculated for each of these pollutants. The worst sub-index reflects overall AQI. Likely health impacts for different AQI categories and pollutants have also been suggested, with primary inputs from the medical experts in the group. The AQI values and corresponding ambient concentrations (health breakpoints) as well as associated likely health impacts for the identified eight pollutants are as follows:</a:t>
            </a:r>
            <a:endParaRPr sz="1050">
              <a:solidFill>
                <a:srgbClr val="000000"/>
              </a:solidFill>
              <a:latin typeface="Arial"/>
              <a:ea typeface="Arial"/>
              <a:cs typeface="Arial"/>
              <a:sym typeface="Arial"/>
            </a:endParaRPr>
          </a:p>
          <a:p>
            <a:pPr indent="0" lvl="0" marL="0" rtl="0" algn="l">
              <a:spcBef>
                <a:spcPts val="1200"/>
              </a:spcBef>
              <a:spcAft>
                <a:spcPts val="1200"/>
              </a:spcAft>
              <a:buNone/>
            </a:pPr>
            <a:r>
              <a:t/>
            </a:r>
            <a:endParaRPr sz="1050">
              <a:solidFill>
                <a:srgbClr val="000000"/>
              </a:solidFill>
              <a:highlight>
                <a:srgbClr val="FFFFFF"/>
              </a:highlight>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6" name="Google Shape;176;p25"/>
          <p:cNvSpPr txBox="1"/>
          <p:nvPr>
            <p:ph idx="1" type="body"/>
          </p:nvPr>
        </p:nvSpPr>
        <p:spPr>
          <a:xfrm>
            <a:off x="311700" y="2187075"/>
            <a:ext cx="8520600" cy="2381700"/>
          </a:xfrm>
          <a:prstGeom prst="rect">
            <a:avLst/>
          </a:prstGeom>
        </p:spPr>
        <p:txBody>
          <a:bodyPr anchorCtr="0" anchor="t" bIns="91425" lIns="91425" spcFirstLastPara="1" rIns="91425" wrap="square" tIns="91425">
            <a:normAutofit/>
          </a:bodyPr>
          <a:lstStyle/>
          <a:p>
            <a:pPr indent="0" lvl="0" marL="190500" marR="190500" rtl="0" algn="l">
              <a:lnSpc>
                <a:spcPct val="140000"/>
              </a:lnSpc>
              <a:spcBef>
                <a:spcPts val="0"/>
              </a:spcBef>
              <a:spcAft>
                <a:spcPts val="0"/>
              </a:spcAft>
              <a:buNone/>
            </a:pPr>
            <a:r>
              <a:rPr lang="en-GB" sz="1500">
                <a:solidFill>
                  <a:srgbClr val="008ABC"/>
                </a:solidFill>
                <a:latin typeface="Arial"/>
                <a:ea typeface="Arial"/>
                <a:cs typeface="Arial"/>
                <a:sym typeface="Arial"/>
              </a:rPr>
              <a:t> AQI for some of the major cities of India</a:t>
            </a:r>
            <a:endParaRPr sz="1500">
              <a:solidFill>
                <a:srgbClr val="008ABC"/>
              </a:solidFill>
              <a:latin typeface="Arial"/>
              <a:ea typeface="Arial"/>
              <a:cs typeface="Arial"/>
              <a:sym typeface="Arial"/>
            </a:endParaRPr>
          </a:p>
          <a:p>
            <a:pPr indent="0" lvl="0" marL="0" rtl="0" algn="l">
              <a:lnSpc>
                <a:spcPct val="170000"/>
              </a:lnSpc>
              <a:spcBef>
                <a:spcPts val="600"/>
              </a:spcBef>
              <a:spcAft>
                <a:spcPts val="0"/>
              </a:spcAft>
              <a:buNone/>
            </a:pPr>
            <a:r>
              <a:rPr lang="en-GB" sz="1050">
                <a:solidFill>
                  <a:srgbClr val="000000"/>
                </a:solidFill>
                <a:latin typeface="Arial"/>
                <a:ea typeface="Arial"/>
                <a:cs typeface="Arial"/>
                <a:sym typeface="Arial"/>
              </a:rPr>
              <a:t>The cities that will be the subject of our study are - Ahmedabad, Delhi, Bengaluru, Mumbai,Hyderabad and Chennai.</a:t>
            </a:r>
            <a:endParaRPr sz="105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177" name="Google Shape;177;p25"/>
          <p:cNvPicPr preferRelativeResize="0"/>
          <p:nvPr/>
        </p:nvPicPr>
        <p:blipFill>
          <a:blip r:embed="rId3">
            <a:alphaModFix/>
          </a:blip>
          <a:stretch>
            <a:fillRect/>
          </a:stretch>
        </p:blipFill>
        <p:spPr>
          <a:xfrm>
            <a:off x="311697" y="219822"/>
            <a:ext cx="6689350" cy="1914350"/>
          </a:xfrm>
          <a:prstGeom prst="rect">
            <a:avLst/>
          </a:prstGeom>
          <a:noFill/>
          <a:ln>
            <a:noFill/>
          </a:ln>
        </p:spPr>
      </p:pic>
      <p:pic>
        <p:nvPicPr>
          <p:cNvPr id="178" name="Google Shape;178;p25"/>
          <p:cNvPicPr preferRelativeResize="0"/>
          <p:nvPr/>
        </p:nvPicPr>
        <p:blipFill>
          <a:blip r:embed="rId4">
            <a:alphaModFix/>
          </a:blip>
          <a:stretch>
            <a:fillRect/>
          </a:stretch>
        </p:blipFill>
        <p:spPr>
          <a:xfrm>
            <a:off x="847625" y="2947775"/>
            <a:ext cx="3848550" cy="1875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Making Bar Graphs</a:t>
            </a:r>
            <a:endParaRPr/>
          </a:p>
        </p:txBody>
      </p:sp>
      <p:sp>
        <p:nvSpPr>
          <p:cNvPr id="184" name="Google Shape;184;p2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050"/>
              <a:t>You can find the Source Code on the link.</a:t>
            </a:r>
            <a:endParaRPr sz="1050"/>
          </a:p>
        </p:txBody>
      </p:sp>
      <p:pic>
        <p:nvPicPr>
          <p:cNvPr id="185" name="Google Shape;185;p26"/>
          <p:cNvPicPr preferRelativeResize="0"/>
          <p:nvPr/>
        </p:nvPicPr>
        <p:blipFill>
          <a:blip r:embed="rId3">
            <a:alphaModFix/>
          </a:blip>
          <a:stretch>
            <a:fillRect/>
          </a:stretch>
        </p:blipFill>
        <p:spPr>
          <a:xfrm>
            <a:off x="311700" y="1951745"/>
            <a:ext cx="3463575" cy="2167500"/>
          </a:xfrm>
          <a:prstGeom prst="rect">
            <a:avLst/>
          </a:prstGeom>
          <a:noFill/>
          <a:ln>
            <a:noFill/>
          </a:ln>
        </p:spPr>
      </p:pic>
      <p:pic>
        <p:nvPicPr>
          <p:cNvPr id="186" name="Google Shape;186;p26"/>
          <p:cNvPicPr preferRelativeResize="0"/>
          <p:nvPr/>
        </p:nvPicPr>
        <p:blipFill>
          <a:blip r:embed="rId4">
            <a:alphaModFix/>
          </a:blip>
          <a:stretch>
            <a:fillRect/>
          </a:stretch>
        </p:blipFill>
        <p:spPr>
          <a:xfrm>
            <a:off x="4218550" y="2019825"/>
            <a:ext cx="3463576" cy="19549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AQI Before and After the Lockdown</a:t>
            </a:r>
            <a:endParaRPr/>
          </a:p>
        </p:txBody>
      </p:sp>
      <p:sp>
        <p:nvSpPr>
          <p:cNvPr id="192" name="Google Shape;192;p2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3" name="Google Shape;193;p27"/>
          <p:cNvPicPr preferRelativeResize="0"/>
          <p:nvPr/>
        </p:nvPicPr>
        <p:blipFill>
          <a:blip r:embed="rId3">
            <a:alphaModFix/>
          </a:blip>
          <a:stretch>
            <a:fillRect/>
          </a:stretch>
        </p:blipFill>
        <p:spPr>
          <a:xfrm>
            <a:off x="934100" y="1056238"/>
            <a:ext cx="4667551" cy="3686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8"/>
          <p:cNvPicPr preferRelativeResize="0"/>
          <p:nvPr/>
        </p:nvPicPr>
        <p:blipFill>
          <a:blip r:embed="rId3">
            <a:alphaModFix/>
          </a:blip>
          <a:stretch>
            <a:fillRect/>
          </a:stretch>
        </p:blipFill>
        <p:spPr>
          <a:xfrm>
            <a:off x="872625" y="52275"/>
            <a:ext cx="2506425" cy="1560250"/>
          </a:xfrm>
          <a:prstGeom prst="rect">
            <a:avLst/>
          </a:prstGeom>
          <a:noFill/>
          <a:ln>
            <a:noFill/>
          </a:ln>
        </p:spPr>
      </p:pic>
      <p:pic>
        <p:nvPicPr>
          <p:cNvPr id="199" name="Google Shape;199;p28"/>
          <p:cNvPicPr preferRelativeResize="0"/>
          <p:nvPr/>
        </p:nvPicPr>
        <p:blipFill>
          <a:blip r:embed="rId4">
            <a:alphaModFix/>
          </a:blip>
          <a:stretch>
            <a:fillRect/>
          </a:stretch>
        </p:blipFill>
        <p:spPr>
          <a:xfrm>
            <a:off x="5230300" y="166475"/>
            <a:ext cx="2407475" cy="1504150"/>
          </a:xfrm>
          <a:prstGeom prst="rect">
            <a:avLst/>
          </a:prstGeom>
          <a:noFill/>
          <a:ln>
            <a:noFill/>
          </a:ln>
        </p:spPr>
      </p:pic>
      <p:cxnSp>
        <p:nvCxnSpPr>
          <p:cNvPr id="200" name="Google Shape;200;p28"/>
          <p:cNvCxnSpPr/>
          <p:nvPr/>
        </p:nvCxnSpPr>
        <p:spPr>
          <a:xfrm>
            <a:off x="3379050" y="1017800"/>
            <a:ext cx="1746300" cy="8700"/>
          </a:xfrm>
          <a:prstGeom prst="straightConnector1">
            <a:avLst/>
          </a:prstGeom>
          <a:noFill/>
          <a:ln cap="flat" cmpd="sng" w="38100">
            <a:solidFill>
              <a:schemeClr val="dk2"/>
            </a:solidFill>
            <a:prstDash val="solid"/>
            <a:round/>
            <a:headEnd len="med" w="med" type="none"/>
            <a:tailEnd len="med" w="med" type="triangle"/>
          </a:ln>
        </p:spPr>
      </p:cxnSp>
      <p:pic>
        <p:nvPicPr>
          <p:cNvPr id="201" name="Google Shape;201;p28"/>
          <p:cNvPicPr preferRelativeResize="0"/>
          <p:nvPr/>
        </p:nvPicPr>
        <p:blipFill>
          <a:blip r:embed="rId5">
            <a:alphaModFix/>
          </a:blip>
          <a:stretch>
            <a:fillRect/>
          </a:stretch>
        </p:blipFill>
        <p:spPr>
          <a:xfrm>
            <a:off x="872625" y="2585025"/>
            <a:ext cx="2677001" cy="1742875"/>
          </a:xfrm>
          <a:prstGeom prst="rect">
            <a:avLst/>
          </a:prstGeom>
          <a:noFill/>
          <a:ln>
            <a:noFill/>
          </a:ln>
        </p:spPr>
      </p:pic>
      <p:pic>
        <p:nvPicPr>
          <p:cNvPr id="202" name="Google Shape;202;p28"/>
          <p:cNvPicPr preferRelativeResize="0"/>
          <p:nvPr/>
        </p:nvPicPr>
        <p:blipFill>
          <a:blip r:embed="rId6">
            <a:alphaModFix/>
          </a:blip>
          <a:stretch>
            <a:fillRect/>
          </a:stretch>
        </p:blipFill>
        <p:spPr>
          <a:xfrm>
            <a:off x="5262638" y="2862125"/>
            <a:ext cx="2342801" cy="1465775"/>
          </a:xfrm>
          <a:prstGeom prst="rect">
            <a:avLst/>
          </a:prstGeom>
          <a:noFill/>
          <a:ln>
            <a:noFill/>
          </a:ln>
        </p:spPr>
      </p:pic>
      <p:cxnSp>
        <p:nvCxnSpPr>
          <p:cNvPr id="203" name="Google Shape;203;p28"/>
          <p:cNvCxnSpPr/>
          <p:nvPr/>
        </p:nvCxnSpPr>
        <p:spPr>
          <a:xfrm>
            <a:off x="3379050" y="3481800"/>
            <a:ext cx="1746300" cy="87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Template Code for the Representation</a:t>
            </a:r>
            <a:endParaRPr/>
          </a:p>
        </p:txBody>
      </p:sp>
      <p:sp>
        <p:nvSpPr>
          <p:cNvPr id="209" name="Google Shape;209;p2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0" name="Google Shape;210;p29"/>
          <p:cNvPicPr preferRelativeResize="0"/>
          <p:nvPr/>
        </p:nvPicPr>
        <p:blipFill>
          <a:blip r:embed="rId3">
            <a:alphaModFix/>
          </a:blip>
          <a:stretch>
            <a:fillRect/>
          </a:stretch>
        </p:blipFill>
        <p:spPr>
          <a:xfrm>
            <a:off x="346175" y="1229875"/>
            <a:ext cx="6261949" cy="3198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Effect of Lockdown on Individual levels of Pollutants</a:t>
            </a:r>
            <a:endParaRPr/>
          </a:p>
        </p:txBody>
      </p:sp>
      <p:sp>
        <p:nvSpPr>
          <p:cNvPr id="216" name="Google Shape;216;p3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lnSpc>
                <a:spcPct val="170000"/>
              </a:lnSpc>
              <a:spcBef>
                <a:spcPts val="0"/>
              </a:spcBef>
              <a:spcAft>
                <a:spcPts val="0"/>
              </a:spcAft>
              <a:buNone/>
            </a:pPr>
            <a:r>
              <a:rPr lang="en-GB" sz="1050">
                <a:latin typeface="Arial"/>
                <a:ea typeface="Arial"/>
                <a:cs typeface="Arial"/>
                <a:sym typeface="Arial"/>
              </a:rPr>
              <a:t>We compared the level of pollutants between January and April between between 2020 and 2019. This will give an idea whether the pollution levels have actually subsided or the pollution actually remains low during the onset of summer in India.</a:t>
            </a:r>
            <a:endParaRPr sz="1050">
              <a:latin typeface="Arial"/>
              <a:ea typeface="Arial"/>
              <a:cs typeface="Arial"/>
              <a:sym typeface="Arial"/>
            </a:endParaRPr>
          </a:p>
          <a:p>
            <a:pPr indent="0" lvl="0" marL="0" rtl="0" algn="l">
              <a:spcBef>
                <a:spcPts val="900"/>
              </a:spcBef>
              <a:spcAft>
                <a:spcPts val="1200"/>
              </a:spcAft>
              <a:buNone/>
            </a:pPr>
            <a:r>
              <a:t/>
            </a:r>
            <a:endParaRPr/>
          </a:p>
        </p:txBody>
      </p:sp>
      <p:pic>
        <p:nvPicPr>
          <p:cNvPr id="217" name="Google Shape;217;p30"/>
          <p:cNvPicPr preferRelativeResize="0"/>
          <p:nvPr/>
        </p:nvPicPr>
        <p:blipFill>
          <a:blip r:embed="rId3">
            <a:alphaModFix/>
          </a:blip>
          <a:stretch>
            <a:fillRect/>
          </a:stretch>
        </p:blipFill>
        <p:spPr>
          <a:xfrm>
            <a:off x="884625" y="1952450"/>
            <a:ext cx="5620125" cy="750325"/>
          </a:xfrm>
          <a:prstGeom prst="rect">
            <a:avLst/>
          </a:prstGeom>
          <a:noFill/>
          <a:ln>
            <a:noFill/>
          </a:ln>
        </p:spPr>
      </p:pic>
      <p:pic>
        <p:nvPicPr>
          <p:cNvPr id="218" name="Google Shape;218;p30"/>
          <p:cNvPicPr preferRelativeResize="0"/>
          <p:nvPr/>
        </p:nvPicPr>
        <p:blipFill>
          <a:blip r:embed="rId4">
            <a:alphaModFix/>
          </a:blip>
          <a:stretch>
            <a:fillRect/>
          </a:stretch>
        </p:blipFill>
        <p:spPr>
          <a:xfrm>
            <a:off x="311700" y="2639300"/>
            <a:ext cx="3136850" cy="1929575"/>
          </a:xfrm>
          <a:prstGeom prst="rect">
            <a:avLst/>
          </a:prstGeom>
          <a:noFill/>
          <a:ln>
            <a:noFill/>
          </a:ln>
        </p:spPr>
      </p:pic>
      <p:pic>
        <p:nvPicPr>
          <p:cNvPr id="219" name="Google Shape;219;p30"/>
          <p:cNvPicPr preferRelativeResize="0"/>
          <p:nvPr/>
        </p:nvPicPr>
        <p:blipFill>
          <a:blip r:embed="rId5">
            <a:alphaModFix/>
          </a:blip>
          <a:stretch>
            <a:fillRect/>
          </a:stretch>
        </p:blipFill>
        <p:spPr>
          <a:xfrm>
            <a:off x="5040250" y="2660838"/>
            <a:ext cx="3132076" cy="18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5" name="Google Shape;225;p3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31"/>
          <p:cNvPicPr preferRelativeResize="0"/>
          <p:nvPr/>
        </p:nvPicPr>
        <p:blipFill>
          <a:blip r:embed="rId3">
            <a:alphaModFix/>
          </a:blip>
          <a:stretch>
            <a:fillRect/>
          </a:stretch>
        </p:blipFill>
        <p:spPr>
          <a:xfrm>
            <a:off x="225550" y="177375"/>
            <a:ext cx="3135675" cy="1913350"/>
          </a:xfrm>
          <a:prstGeom prst="rect">
            <a:avLst/>
          </a:prstGeom>
          <a:noFill/>
          <a:ln>
            <a:noFill/>
          </a:ln>
        </p:spPr>
      </p:pic>
      <p:pic>
        <p:nvPicPr>
          <p:cNvPr id="227" name="Google Shape;227;p31"/>
          <p:cNvPicPr preferRelativeResize="0"/>
          <p:nvPr/>
        </p:nvPicPr>
        <p:blipFill>
          <a:blip r:embed="rId4">
            <a:alphaModFix/>
          </a:blip>
          <a:stretch>
            <a:fillRect/>
          </a:stretch>
        </p:blipFill>
        <p:spPr>
          <a:xfrm>
            <a:off x="3928700" y="201412"/>
            <a:ext cx="3239450" cy="1865275"/>
          </a:xfrm>
          <a:prstGeom prst="rect">
            <a:avLst/>
          </a:prstGeom>
          <a:noFill/>
          <a:ln>
            <a:noFill/>
          </a:ln>
        </p:spPr>
      </p:pic>
      <p:pic>
        <p:nvPicPr>
          <p:cNvPr id="228" name="Google Shape;228;p31"/>
          <p:cNvPicPr preferRelativeResize="0"/>
          <p:nvPr/>
        </p:nvPicPr>
        <p:blipFill>
          <a:blip r:embed="rId5">
            <a:alphaModFix/>
          </a:blip>
          <a:stretch>
            <a:fillRect/>
          </a:stretch>
        </p:blipFill>
        <p:spPr>
          <a:xfrm>
            <a:off x="311700" y="2161500"/>
            <a:ext cx="3049524" cy="1770392"/>
          </a:xfrm>
          <a:prstGeom prst="rect">
            <a:avLst/>
          </a:prstGeom>
          <a:noFill/>
          <a:ln>
            <a:noFill/>
          </a:ln>
        </p:spPr>
      </p:pic>
      <p:pic>
        <p:nvPicPr>
          <p:cNvPr id="229" name="Google Shape;229;p31"/>
          <p:cNvPicPr preferRelativeResize="0"/>
          <p:nvPr/>
        </p:nvPicPr>
        <p:blipFill>
          <a:blip r:embed="rId6">
            <a:alphaModFix/>
          </a:blip>
          <a:stretch>
            <a:fillRect/>
          </a:stretch>
        </p:blipFill>
        <p:spPr>
          <a:xfrm>
            <a:off x="4277550" y="2185975"/>
            <a:ext cx="2821675" cy="1680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a:t>
            </a:r>
            <a:endParaRPr/>
          </a:p>
        </p:txBody>
      </p:sp>
      <p:sp>
        <p:nvSpPr>
          <p:cNvPr id="93" name="Google Shape;93;p1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lnSpc>
                <a:spcPct val="170000"/>
              </a:lnSpc>
              <a:spcBef>
                <a:spcPts val="0"/>
              </a:spcBef>
              <a:spcAft>
                <a:spcPts val="0"/>
              </a:spcAft>
              <a:buNone/>
            </a:pPr>
            <a:r>
              <a:rPr lang="en-GB" sz="1050">
                <a:solidFill>
                  <a:srgbClr val="000000"/>
                </a:solidFill>
                <a:latin typeface="Arial"/>
                <a:ea typeface="Arial"/>
                <a:cs typeface="Arial"/>
                <a:sym typeface="Arial"/>
              </a:rPr>
              <a:t>On March 25 2020, the Indian government placed its population of more than 1.3 billion citizens under lockdown in an effort to reduce the spread of the COVID-19 disease. All non-essential shops, markets and places of worship were closed with only essential services including water, electricity and health services remaining active.</a:t>
            </a:r>
            <a:endParaRPr sz="1050">
              <a:solidFill>
                <a:srgbClr val="000000"/>
              </a:solidFill>
              <a:latin typeface="Arial"/>
              <a:ea typeface="Arial"/>
              <a:cs typeface="Arial"/>
              <a:sym typeface="Arial"/>
            </a:endParaRPr>
          </a:p>
          <a:p>
            <a:pPr indent="0" lvl="0" marL="0" rtl="0" algn="l">
              <a:lnSpc>
                <a:spcPct val="170000"/>
              </a:lnSpc>
              <a:spcBef>
                <a:spcPts val="1200"/>
              </a:spcBef>
              <a:spcAft>
                <a:spcPts val="0"/>
              </a:spcAft>
              <a:buNone/>
            </a:pPr>
            <a:r>
              <a:rPr lang="en-GB" sz="1050">
                <a:solidFill>
                  <a:srgbClr val="000000"/>
                </a:solidFill>
                <a:latin typeface="Arial"/>
                <a:ea typeface="Arial"/>
                <a:cs typeface="Arial"/>
                <a:sym typeface="Arial"/>
              </a:rPr>
              <a:t>Citizens started to experience better air quality so much so that the scenic Dhauladhar Peaks of Himachal Pradesh became visible from neighbouring states. On normal days, these peaks lie hidden behind the film of smog.</a:t>
            </a:r>
            <a:endParaRPr sz="105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94" name="Google Shape;94;p14">
            <a:hlinkClick r:id="rId3"/>
          </p:cNvPr>
          <p:cNvPicPr preferRelativeResize="0"/>
          <p:nvPr/>
        </p:nvPicPr>
        <p:blipFill>
          <a:blip r:embed="rId4">
            <a:alphaModFix/>
          </a:blip>
          <a:stretch>
            <a:fillRect/>
          </a:stretch>
        </p:blipFill>
        <p:spPr>
          <a:xfrm>
            <a:off x="1369025" y="2928743"/>
            <a:ext cx="3202975" cy="1887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5" name="Google Shape;235;p32"/>
          <p:cNvSpPr txBox="1"/>
          <p:nvPr>
            <p:ph idx="1" type="body"/>
          </p:nvPr>
        </p:nvSpPr>
        <p:spPr>
          <a:xfrm>
            <a:off x="311700" y="2571750"/>
            <a:ext cx="8520600" cy="199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6" name="Google Shape;236;p32"/>
          <p:cNvPicPr preferRelativeResize="0"/>
          <p:nvPr/>
        </p:nvPicPr>
        <p:blipFill>
          <a:blip r:embed="rId3">
            <a:alphaModFix/>
          </a:blip>
          <a:stretch>
            <a:fillRect/>
          </a:stretch>
        </p:blipFill>
        <p:spPr>
          <a:xfrm>
            <a:off x="311699" y="409999"/>
            <a:ext cx="3151750" cy="1895050"/>
          </a:xfrm>
          <a:prstGeom prst="rect">
            <a:avLst/>
          </a:prstGeom>
          <a:noFill/>
          <a:ln>
            <a:noFill/>
          </a:ln>
        </p:spPr>
      </p:pic>
      <p:pic>
        <p:nvPicPr>
          <p:cNvPr id="237" name="Google Shape;237;p32"/>
          <p:cNvPicPr preferRelativeResize="0"/>
          <p:nvPr/>
        </p:nvPicPr>
        <p:blipFill>
          <a:blip r:embed="rId4">
            <a:alphaModFix/>
          </a:blip>
          <a:stretch>
            <a:fillRect/>
          </a:stretch>
        </p:blipFill>
        <p:spPr>
          <a:xfrm>
            <a:off x="4672725" y="410000"/>
            <a:ext cx="3076175" cy="1838675"/>
          </a:xfrm>
          <a:prstGeom prst="rect">
            <a:avLst/>
          </a:prstGeom>
          <a:noFill/>
          <a:ln>
            <a:noFill/>
          </a:ln>
        </p:spPr>
      </p:pic>
      <p:pic>
        <p:nvPicPr>
          <p:cNvPr id="238" name="Google Shape;238;p32"/>
          <p:cNvPicPr preferRelativeResize="0"/>
          <p:nvPr/>
        </p:nvPicPr>
        <p:blipFill>
          <a:blip r:embed="rId5">
            <a:alphaModFix/>
          </a:blip>
          <a:stretch>
            <a:fillRect/>
          </a:stretch>
        </p:blipFill>
        <p:spPr>
          <a:xfrm>
            <a:off x="311701" y="2571751"/>
            <a:ext cx="3076175" cy="1833611"/>
          </a:xfrm>
          <a:prstGeom prst="rect">
            <a:avLst/>
          </a:prstGeom>
          <a:noFill/>
          <a:ln>
            <a:noFill/>
          </a:ln>
        </p:spPr>
      </p:pic>
      <p:pic>
        <p:nvPicPr>
          <p:cNvPr id="239" name="Google Shape;239;p32"/>
          <p:cNvPicPr preferRelativeResize="0"/>
          <p:nvPr/>
        </p:nvPicPr>
        <p:blipFill>
          <a:blip r:embed="rId6">
            <a:alphaModFix/>
          </a:blip>
          <a:stretch>
            <a:fillRect/>
          </a:stretch>
        </p:blipFill>
        <p:spPr>
          <a:xfrm>
            <a:off x="4920000" y="2571750"/>
            <a:ext cx="3076176" cy="17490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5" name="Google Shape;245;p33"/>
          <p:cNvSpPr txBox="1"/>
          <p:nvPr>
            <p:ph idx="1" type="body"/>
          </p:nvPr>
        </p:nvSpPr>
        <p:spPr>
          <a:xfrm>
            <a:off x="311700" y="2343425"/>
            <a:ext cx="8769000" cy="2731200"/>
          </a:xfrm>
          <a:prstGeom prst="rect">
            <a:avLst/>
          </a:prstGeom>
        </p:spPr>
        <p:txBody>
          <a:bodyPr anchorCtr="0" anchor="t" bIns="91425" lIns="91425" spcFirstLastPara="1" rIns="91425" wrap="square" tIns="91425">
            <a:normAutofit/>
          </a:bodyPr>
          <a:lstStyle/>
          <a:p>
            <a:pPr indent="0" lvl="0" marL="0" marR="482600" rtl="0" algn="l">
              <a:lnSpc>
                <a:spcPct val="170000"/>
              </a:lnSpc>
              <a:spcBef>
                <a:spcPts val="1200"/>
              </a:spcBef>
              <a:spcAft>
                <a:spcPts val="0"/>
              </a:spcAft>
              <a:buNone/>
            </a:pPr>
            <a:r>
              <a:rPr b="1" lang="en-GB" sz="1050" u="sng">
                <a:highlight>
                  <a:srgbClr val="FFFFFF"/>
                </a:highlight>
                <a:latin typeface="Arial"/>
                <a:ea typeface="Arial"/>
                <a:cs typeface="Arial"/>
                <a:sym typeface="Arial"/>
              </a:rPr>
              <a:t>Points to note :</a:t>
            </a:r>
            <a:endParaRPr b="1" sz="1050" u="sng">
              <a:highlight>
                <a:srgbClr val="FFFFFF"/>
              </a:highlight>
              <a:latin typeface="Arial"/>
              <a:ea typeface="Arial"/>
              <a:cs typeface="Arial"/>
              <a:sym typeface="Arial"/>
            </a:endParaRPr>
          </a:p>
          <a:p>
            <a:pPr indent="-295275" lvl="0" marL="787400" marR="482600" rtl="0" algn="l">
              <a:spcBef>
                <a:spcPts val="2400"/>
              </a:spcBef>
              <a:spcAft>
                <a:spcPts val="0"/>
              </a:spcAft>
              <a:buClr>
                <a:schemeClr val="dk2"/>
              </a:buClr>
              <a:buSzPts val="1050"/>
              <a:buFont typeface="Arial"/>
              <a:buChar char="●"/>
            </a:pPr>
            <a:r>
              <a:rPr lang="en-GB" sz="1050" u="sng">
                <a:highlight>
                  <a:srgbClr val="FFFFFF"/>
                </a:highlight>
                <a:latin typeface="Arial"/>
                <a:ea typeface="Arial"/>
                <a:cs typeface="Arial"/>
                <a:sym typeface="Arial"/>
              </a:rPr>
              <a:t>It is interesting to note that the </a:t>
            </a:r>
            <a:r>
              <a:rPr lang="en-GB" sz="1050" u="sng">
                <a:highlight>
                  <a:srgbClr val="FFFFFF"/>
                </a:highlight>
                <a:latin typeface="Arial"/>
                <a:ea typeface="Arial"/>
                <a:cs typeface="Arial"/>
                <a:sym typeface="Arial"/>
              </a:rPr>
              <a:t>Pollution</a:t>
            </a:r>
            <a:r>
              <a:rPr lang="en-GB" sz="1050" u="sng">
                <a:highlight>
                  <a:srgbClr val="FFFFFF"/>
                </a:highlight>
                <a:latin typeface="Arial"/>
                <a:ea typeface="Arial"/>
                <a:cs typeface="Arial"/>
                <a:sym typeface="Arial"/>
              </a:rPr>
              <a:t> level in India </a:t>
            </a:r>
            <a:r>
              <a:rPr lang="en-GB" sz="1050" u="sng">
                <a:highlight>
                  <a:srgbClr val="FFFFFF"/>
                </a:highlight>
                <a:latin typeface="Arial"/>
                <a:ea typeface="Arial"/>
                <a:cs typeface="Arial"/>
                <a:sym typeface="Arial"/>
              </a:rPr>
              <a:t>generally</a:t>
            </a:r>
            <a:r>
              <a:rPr lang="en-GB" sz="1050" u="sng">
                <a:highlight>
                  <a:srgbClr val="FFFFFF"/>
                </a:highlight>
                <a:latin typeface="Arial"/>
                <a:ea typeface="Arial"/>
                <a:cs typeface="Arial"/>
                <a:sym typeface="Arial"/>
              </a:rPr>
              <a:t> drops down as summer approaches. This can also be corroborated by the graphs above.</a:t>
            </a:r>
            <a:endParaRPr sz="1050" u="sng">
              <a:highlight>
                <a:srgbClr val="FFFFFF"/>
              </a:highlight>
              <a:latin typeface="Arial"/>
              <a:ea typeface="Arial"/>
              <a:cs typeface="Arial"/>
              <a:sym typeface="Arial"/>
            </a:endParaRPr>
          </a:p>
          <a:p>
            <a:pPr indent="-295275" lvl="0" marL="787400" marR="482600" rtl="0" algn="l">
              <a:spcBef>
                <a:spcPts val="0"/>
              </a:spcBef>
              <a:spcAft>
                <a:spcPts val="0"/>
              </a:spcAft>
              <a:buClr>
                <a:schemeClr val="dk2"/>
              </a:buClr>
              <a:buSzPts val="1050"/>
              <a:buFont typeface="Arial"/>
              <a:buChar char="●"/>
            </a:pPr>
            <a:r>
              <a:rPr lang="en-GB" sz="1050" u="sng">
                <a:highlight>
                  <a:srgbClr val="FFFFFF"/>
                </a:highlight>
                <a:latin typeface="Arial"/>
                <a:ea typeface="Arial"/>
                <a:cs typeface="Arial"/>
                <a:sym typeface="Arial"/>
              </a:rPr>
              <a:t>However, the reduction in march 2020 is more pronounced as compared to march 2019</a:t>
            </a:r>
            <a:endParaRPr sz="1050" u="sng">
              <a:highlight>
                <a:srgbClr val="FFFFFF"/>
              </a:highlight>
              <a:latin typeface="Arial"/>
              <a:ea typeface="Arial"/>
              <a:cs typeface="Arial"/>
              <a:sym typeface="Arial"/>
            </a:endParaRPr>
          </a:p>
          <a:p>
            <a:pPr indent="0" lvl="0" marL="0" rtl="0" algn="l">
              <a:spcBef>
                <a:spcPts val="1500"/>
              </a:spcBef>
              <a:spcAft>
                <a:spcPts val="1200"/>
              </a:spcAft>
              <a:buNone/>
            </a:pPr>
            <a:r>
              <a:t/>
            </a:r>
            <a:endParaRPr/>
          </a:p>
        </p:txBody>
      </p:sp>
      <p:pic>
        <p:nvPicPr>
          <p:cNvPr id="246" name="Google Shape;246;p33"/>
          <p:cNvPicPr preferRelativeResize="0"/>
          <p:nvPr/>
        </p:nvPicPr>
        <p:blipFill>
          <a:blip r:embed="rId3">
            <a:alphaModFix/>
          </a:blip>
          <a:stretch>
            <a:fillRect/>
          </a:stretch>
        </p:blipFill>
        <p:spPr>
          <a:xfrm>
            <a:off x="311700" y="358950"/>
            <a:ext cx="3304850" cy="1863875"/>
          </a:xfrm>
          <a:prstGeom prst="rect">
            <a:avLst/>
          </a:prstGeom>
          <a:noFill/>
          <a:ln>
            <a:noFill/>
          </a:ln>
        </p:spPr>
      </p:pic>
      <p:pic>
        <p:nvPicPr>
          <p:cNvPr id="247" name="Google Shape;247;p33"/>
          <p:cNvPicPr preferRelativeResize="0"/>
          <p:nvPr/>
        </p:nvPicPr>
        <p:blipFill>
          <a:blip r:embed="rId4">
            <a:alphaModFix/>
          </a:blip>
          <a:stretch>
            <a:fillRect/>
          </a:stretch>
        </p:blipFill>
        <p:spPr>
          <a:xfrm>
            <a:off x="5423445" y="305432"/>
            <a:ext cx="3202075" cy="1970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 Look at Pollution levels through Satellites</a:t>
            </a:r>
            <a:endParaRPr/>
          </a:p>
        </p:txBody>
      </p:sp>
      <p:sp>
        <p:nvSpPr>
          <p:cNvPr id="253" name="Google Shape;253;p3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lnSpc>
                <a:spcPct val="170000"/>
              </a:lnSpc>
              <a:spcBef>
                <a:spcPts val="0"/>
              </a:spcBef>
              <a:spcAft>
                <a:spcPts val="0"/>
              </a:spcAft>
              <a:buNone/>
            </a:pPr>
            <a:r>
              <a:rPr lang="en-GB" sz="1050">
                <a:solidFill>
                  <a:srgbClr val="000000"/>
                </a:solidFill>
                <a:latin typeface="Arial"/>
                <a:ea typeface="Arial"/>
                <a:cs typeface="Arial"/>
                <a:sym typeface="Arial"/>
              </a:rPr>
              <a:t>Satellite Imagery is the image of Earth(or other planets) which are collected by imaging satellites. Satellites have been collecting Earth Observation data for decades. Some changes in the concentration of air pollutants are visible from satellites. One such instrument collecting these measurements is the Tropospheric Monitoring Instrument (TROPOMI) sensor onboard the </a:t>
            </a:r>
            <a:r>
              <a:rPr lang="en-GB" sz="1050">
                <a:solidFill>
                  <a:srgbClr val="008ABC"/>
                </a:solidFill>
                <a:uFill>
                  <a:noFill/>
                </a:uFill>
                <a:latin typeface="Arial"/>
                <a:ea typeface="Arial"/>
                <a:cs typeface="Arial"/>
                <a:sym typeface="Arial"/>
                <a:hlinkClick r:id="rId3">
                  <a:extLst>
                    <a:ext uri="{A12FA001-AC4F-418D-AE19-62706E023703}">
                      <ahyp:hlinkClr val="tx"/>
                    </a:ext>
                  </a:extLst>
                </a:hlinkClick>
              </a:rPr>
              <a:t>Sentinel 5P OFFL NO2</a:t>
            </a:r>
            <a:r>
              <a:rPr lang="en-GB" sz="1050">
                <a:solidFill>
                  <a:srgbClr val="000000"/>
                </a:solidFill>
                <a:latin typeface="Arial"/>
                <a:ea typeface="Arial"/>
                <a:cs typeface="Arial"/>
                <a:sym typeface="Arial"/>
              </a:rPr>
              <a:t> mission satellite currently in orbit.</a:t>
            </a:r>
            <a:endParaRPr sz="1050">
              <a:solidFill>
                <a:srgbClr val="000000"/>
              </a:solidFill>
              <a:latin typeface="Arial"/>
              <a:ea typeface="Arial"/>
              <a:cs typeface="Arial"/>
              <a:sym typeface="Arial"/>
            </a:endParaRPr>
          </a:p>
          <a:p>
            <a:pPr indent="0" lvl="0" marL="0" rtl="0" algn="l">
              <a:lnSpc>
                <a:spcPct val="170000"/>
              </a:lnSpc>
              <a:spcBef>
                <a:spcPts val="1200"/>
              </a:spcBef>
              <a:spcAft>
                <a:spcPts val="0"/>
              </a:spcAft>
              <a:buNone/>
            </a:pPr>
            <a:r>
              <a:rPr b="1" lang="en-GB" sz="1050">
                <a:solidFill>
                  <a:srgbClr val="000000"/>
                </a:solidFill>
                <a:latin typeface="Arial"/>
                <a:ea typeface="Arial"/>
                <a:cs typeface="Arial"/>
                <a:sym typeface="Arial"/>
              </a:rPr>
              <a:t>Sentinel-5 Precursor</a:t>
            </a:r>
            <a:r>
              <a:rPr lang="en-GB" sz="1050">
                <a:solidFill>
                  <a:srgbClr val="000000"/>
                </a:solidFill>
                <a:latin typeface="Arial"/>
                <a:ea typeface="Arial"/>
                <a:cs typeface="Arial"/>
                <a:sym typeface="Arial"/>
              </a:rPr>
              <a:t> (</a:t>
            </a:r>
            <a:r>
              <a:rPr b="1" lang="en-GB" sz="1050">
                <a:solidFill>
                  <a:srgbClr val="000000"/>
                </a:solidFill>
                <a:latin typeface="Arial"/>
                <a:ea typeface="Arial"/>
                <a:cs typeface="Arial"/>
                <a:sym typeface="Arial"/>
              </a:rPr>
              <a:t>Sentinel-5P</a:t>
            </a:r>
            <a:r>
              <a:rPr lang="en-GB" sz="1050">
                <a:solidFill>
                  <a:srgbClr val="000000"/>
                </a:solidFill>
                <a:latin typeface="Arial"/>
                <a:ea typeface="Arial"/>
                <a:cs typeface="Arial"/>
                <a:sym typeface="Arial"/>
              </a:rPr>
              <a:t>) is an </a:t>
            </a:r>
            <a:r>
              <a:rPr lang="en-GB" sz="1050">
                <a:solidFill>
                  <a:srgbClr val="008ABC"/>
                </a:solidFill>
                <a:uFill>
                  <a:noFill/>
                </a:uFill>
                <a:latin typeface="Arial"/>
                <a:ea typeface="Arial"/>
                <a:cs typeface="Arial"/>
                <a:sym typeface="Arial"/>
                <a:hlinkClick r:id="rId4">
                  <a:extLst>
                    <a:ext uri="{A12FA001-AC4F-418D-AE19-62706E023703}">
                      <ahyp:hlinkClr val="tx"/>
                    </a:ext>
                  </a:extLst>
                </a:hlinkClick>
              </a:rPr>
              <a:t>Earth observation satellite</a:t>
            </a:r>
            <a:r>
              <a:rPr lang="en-GB" sz="1050">
                <a:solidFill>
                  <a:srgbClr val="000000"/>
                </a:solidFill>
                <a:latin typeface="Arial"/>
                <a:ea typeface="Arial"/>
                <a:cs typeface="Arial"/>
                <a:sym typeface="Arial"/>
              </a:rPr>
              <a:t> developed by </a:t>
            </a:r>
            <a:r>
              <a:rPr lang="en-GB" sz="1050">
                <a:solidFill>
                  <a:srgbClr val="008ABC"/>
                </a:solidFill>
                <a:uFill>
                  <a:noFill/>
                </a:uFill>
                <a:latin typeface="Arial"/>
                <a:ea typeface="Arial"/>
                <a:cs typeface="Arial"/>
                <a:sym typeface="Arial"/>
                <a:hlinkClick r:id="rId5">
                  <a:extLst>
                    <a:ext uri="{A12FA001-AC4F-418D-AE19-62706E023703}">
                      <ahyp:hlinkClr val="tx"/>
                    </a:ext>
                  </a:extLst>
                </a:hlinkClick>
              </a:rPr>
              <a:t>ESA</a:t>
            </a:r>
            <a:r>
              <a:rPr lang="en-GB" sz="1050">
                <a:solidFill>
                  <a:srgbClr val="000000"/>
                </a:solidFill>
                <a:latin typeface="Arial"/>
                <a:ea typeface="Arial"/>
                <a:cs typeface="Arial"/>
                <a:sym typeface="Arial"/>
              </a:rPr>
              <a:t> as part of the </a:t>
            </a:r>
            <a:r>
              <a:rPr lang="en-GB" sz="1050">
                <a:solidFill>
                  <a:srgbClr val="008ABC"/>
                </a:solidFill>
                <a:uFill>
                  <a:noFill/>
                </a:uFill>
                <a:latin typeface="Arial"/>
                <a:ea typeface="Arial"/>
                <a:cs typeface="Arial"/>
                <a:sym typeface="Arial"/>
                <a:hlinkClick r:id="rId6">
                  <a:extLst>
                    <a:ext uri="{A12FA001-AC4F-418D-AE19-62706E023703}">
                      <ahyp:hlinkClr val="tx"/>
                    </a:ext>
                  </a:extLst>
                </a:hlinkClick>
              </a:rPr>
              <a:t>Copernicus Programme</a:t>
            </a:r>
            <a:r>
              <a:rPr lang="en-GB" sz="1050">
                <a:solidFill>
                  <a:srgbClr val="000000"/>
                </a:solidFill>
                <a:latin typeface="Arial"/>
                <a:ea typeface="Arial"/>
                <a:cs typeface="Arial"/>
                <a:sym typeface="Arial"/>
              </a:rPr>
              <a:t>. The </a:t>
            </a:r>
            <a:r>
              <a:rPr lang="en-GB" sz="1050">
                <a:solidFill>
                  <a:srgbClr val="008ABC"/>
                </a:solidFill>
                <a:uFill>
                  <a:noFill/>
                </a:uFill>
                <a:latin typeface="Arial"/>
                <a:ea typeface="Arial"/>
                <a:cs typeface="Arial"/>
                <a:sym typeface="Arial"/>
                <a:hlinkClick r:id="rId7">
                  <a:extLst>
                    <a:ext uri="{A12FA001-AC4F-418D-AE19-62706E023703}">
                      <ahyp:hlinkClr val="tx"/>
                    </a:ext>
                  </a:extLst>
                </a:hlinkClick>
              </a:rPr>
              <a:t>Copernicus Programme</a:t>
            </a:r>
            <a:r>
              <a:rPr lang="en-GB" sz="1050">
                <a:solidFill>
                  <a:srgbClr val="000000"/>
                </a:solidFill>
                <a:latin typeface="Arial"/>
                <a:ea typeface="Arial"/>
                <a:cs typeface="Arial"/>
                <a:sym typeface="Arial"/>
              </a:rPr>
              <a:t> is dedicated to monitoring </a:t>
            </a:r>
            <a:r>
              <a:rPr lang="en-GB" sz="1050">
                <a:solidFill>
                  <a:srgbClr val="008ABC"/>
                </a:solidFill>
                <a:uFill>
                  <a:noFill/>
                </a:uFill>
                <a:latin typeface="Arial"/>
                <a:ea typeface="Arial"/>
                <a:cs typeface="Arial"/>
                <a:sym typeface="Arial"/>
                <a:hlinkClick r:id="rId8">
                  <a:extLst>
                    <a:ext uri="{A12FA001-AC4F-418D-AE19-62706E023703}">
                      <ahyp:hlinkClr val="tx"/>
                    </a:ext>
                  </a:extLst>
                </a:hlinkClick>
              </a:rPr>
              <a:t>air pollution</a:t>
            </a:r>
            <a:r>
              <a:rPr lang="en-GB" sz="1050">
                <a:solidFill>
                  <a:srgbClr val="000000"/>
                </a:solidFill>
                <a:latin typeface="Arial"/>
                <a:ea typeface="Arial"/>
                <a:cs typeface="Arial"/>
                <a:sym typeface="Arial"/>
              </a:rPr>
              <a:t> and Sentinel 5P Precursor is its first mission. It consists of an instrument called </a:t>
            </a:r>
            <a:r>
              <a:rPr lang="en-GB" sz="1050">
                <a:solidFill>
                  <a:srgbClr val="008ABC"/>
                </a:solidFill>
                <a:uFill>
                  <a:noFill/>
                </a:uFill>
                <a:latin typeface="Arial"/>
                <a:ea typeface="Arial"/>
                <a:cs typeface="Arial"/>
                <a:sym typeface="Arial"/>
                <a:hlinkClick r:id="rId9">
                  <a:extLst>
                    <a:ext uri="{A12FA001-AC4F-418D-AE19-62706E023703}">
                      <ahyp:hlinkClr val="tx"/>
                    </a:ext>
                  </a:extLst>
                </a:hlinkClick>
              </a:rPr>
              <a:t>Tropomi</a:t>
            </a:r>
            <a:r>
              <a:rPr lang="en-GB" sz="1050">
                <a:solidFill>
                  <a:srgbClr val="000000"/>
                </a:solidFill>
                <a:latin typeface="Arial"/>
                <a:ea typeface="Arial"/>
                <a:cs typeface="Arial"/>
                <a:sym typeface="Arial"/>
              </a:rPr>
              <a:t> (TROPOspheric Monitoring Instrument) which is a spectrometer to monitor </a:t>
            </a:r>
            <a:r>
              <a:rPr lang="en-GB" sz="1050">
                <a:solidFill>
                  <a:srgbClr val="008ABC"/>
                </a:solidFill>
                <a:uFill>
                  <a:noFill/>
                </a:uFill>
                <a:latin typeface="Arial"/>
                <a:ea typeface="Arial"/>
                <a:cs typeface="Arial"/>
                <a:sym typeface="Arial"/>
                <a:hlinkClick r:id="rId10">
                  <a:extLst>
                    <a:ext uri="{A12FA001-AC4F-418D-AE19-62706E023703}">
                      <ahyp:hlinkClr val="tx"/>
                    </a:ext>
                  </a:extLst>
                </a:hlinkClick>
              </a:rPr>
              <a:t>ozone</a:t>
            </a:r>
            <a:r>
              <a:rPr lang="en-GB" sz="1050">
                <a:solidFill>
                  <a:srgbClr val="000000"/>
                </a:solidFill>
                <a:latin typeface="Arial"/>
                <a:ea typeface="Arial"/>
                <a:cs typeface="Arial"/>
                <a:sym typeface="Arial"/>
              </a:rPr>
              <a:t>, </a:t>
            </a:r>
            <a:r>
              <a:rPr lang="en-GB" sz="1050">
                <a:solidFill>
                  <a:srgbClr val="008ABC"/>
                </a:solidFill>
                <a:uFill>
                  <a:noFill/>
                </a:uFill>
                <a:latin typeface="Arial"/>
                <a:ea typeface="Arial"/>
                <a:cs typeface="Arial"/>
                <a:sym typeface="Arial"/>
                <a:hlinkClick r:id="rId11">
                  <a:extLst>
                    <a:ext uri="{A12FA001-AC4F-418D-AE19-62706E023703}">
                      <ahyp:hlinkClr val="tx"/>
                    </a:ext>
                  </a:extLst>
                </a:hlinkClick>
              </a:rPr>
              <a:t>methane</a:t>
            </a:r>
            <a:r>
              <a:rPr lang="en-GB" sz="1050">
                <a:solidFill>
                  <a:srgbClr val="000000"/>
                </a:solidFill>
                <a:latin typeface="Arial"/>
                <a:ea typeface="Arial"/>
                <a:cs typeface="Arial"/>
                <a:sym typeface="Arial"/>
              </a:rPr>
              <a:t>, </a:t>
            </a:r>
            <a:r>
              <a:rPr lang="en-GB" sz="1050">
                <a:solidFill>
                  <a:srgbClr val="008ABC"/>
                </a:solidFill>
                <a:uFill>
                  <a:noFill/>
                </a:uFill>
                <a:latin typeface="Arial"/>
                <a:ea typeface="Arial"/>
                <a:cs typeface="Arial"/>
                <a:sym typeface="Arial"/>
                <a:hlinkClick r:id="rId12">
                  <a:extLst>
                    <a:ext uri="{A12FA001-AC4F-418D-AE19-62706E023703}">
                      <ahyp:hlinkClr val="tx"/>
                    </a:ext>
                  </a:extLst>
                </a:hlinkClick>
              </a:rPr>
              <a:t>formaldehyde</a:t>
            </a:r>
            <a:r>
              <a:rPr lang="en-GB" sz="1050">
                <a:solidFill>
                  <a:srgbClr val="000000"/>
                </a:solidFill>
                <a:latin typeface="Arial"/>
                <a:ea typeface="Arial"/>
                <a:cs typeface="Arial"/>
                <a:sym typeface="Arial"/>
              </a:rPr>
              <a:t>, </a:t>
            </a:r>
            <a:r>
              <a:rPr lang="en-GB" sz="1050">
                <a:solidFill>
                  <a:srgbClr val="008ABC"/>
                </a:solidFill>
                <a:uFill>
                  <a:noFill/>
                </a:uFill>
                <a:latin typeface="Arial"/>
                <a:ea typeface="Arial"/>
                <a:cs typeface="Arial"/>
                <a:sym typeface="Arial"/>
                <a:hlinkClick r:id="rId13">
                  <a:extLst>
                    <a:ext uri="{A12FA001-AC4F-418D-AE19-62706E023703}">
                      <ahyp:hlinkClr val="tx"/>
                    </a:ext>
                  </a:extLst>
                </a:hlinkClick>
              </a:rPr>
              <a:t>aerosol</a:t>
            </a:r>
            <a:r>
              <a:rPr lang="en-GB" sz="1050">
                <a:solidFill>
                  <a:srgbClr val="000000"/>
                </a:solidFill>
                <a:latin typeface="Arial"/>
                <a:ea typeface="Arial"/>
                <a:cs typeface="Arial"/>
                <a:sym typeface="Arial"/>
              </a:rPr>
              <a:t>, </a:t>
            </a:r>
            <a:r>
              <a:rPr lang="en-GB" sz="1050">
                <a:solidFill>
                  <a:srgbClr val="008ABC"/>
                </a:solidFill>
                <a:uFill>
                  <a:noFill/>
                </a:uFill>
                <a:latin typeface="Arial"/>
                <a:ea typeface="Arial"/>
                <a:cs typeface="Arial"/>
                <a:sym typeface="Arial"/>
                <a:hlinkClick r:id="rId14">
                  <a:extLst>
                    <a:ext uri="{A12FA001-AC4F-418D-AE19-62706E023703}">
                      <ahyp:hlinkClr val="tx"/>
                    </a:ext>
                  </a:extLst>
                </a:hlinkClick>
              </a:rPr>
              <a:t>carbon monoxide</a:t>
            </a:r>
            <a:r>
              <a:rPr lang="en-GB" sz="1050">
                <a:solidFill>
                  <a:srgbClr val="000000"/>
                </a:solidFill>
                <a:latin typeface="Arial"/>
                <a:ea typeface="Arial"/>
                <a:cs typeface="Arial"/>
                <a:sym typeface="Arial"/>
              </a:rPr>
              <a:t>, </a:t>
            </a:r>
            <a:r>
              <a:rPr lang="en-GB" sz="1050">
                <a:solidFill>
                  <a:srgbClr val="008ABC"/>
                </a:solidFill>
                <a:uFill>
                  <a:noFill/>
                </a:uFill>
                <a:latin typeface="Arial"/>
                <a:ea typeface="Arial"/>
                <a:cs typeface="Arial"/>
                <a:sym typeface="Arial"/>
                <a:hlinkClick r:id="rId15">
                  <a:extLst>
                    <a:ext uri="{A12FA001-AC4F-418D-AE19-62706E023703}">
                      <ahyp:hlinkClr val="tx"/>
                    </a:ext>
                  </a:extLst>
                </a:hlinkClick>
              </a:rPr>
              <a:t>NO2</a:t>
            </a:r>
            <a:r>
              <a:rPr lang="en-GB" sz="1050">
                <a:solidFill>
                  <a:srgbClr val="000000"/>
                </a:solidFill>
                <a:latin typeface="Arial"/>
                <a:ea typeface="Arial"/>
                <a:cs typeface="Arial"/>
                <a:sym typeface="Arial"/>
              </a:rPr>
              <a:t> and </a:t>
            </a:r>
            <a:r>
              <a:rPr lang="en-GB" sz="1050">
                <a:solidFill>
                  <a:srgbClr val="008ABC"/>
                </a:solidFill>
                <a:uFill>
                  <a:noFill/>
                </a:uFill>
                <a:latin typeface="Arial"/>
                <a:ea typeface="Arial"/>
                <a:cs typeface="Arial"/>
                <a:sym typeface="Arial"/>
                <a:hlinkClick r:id="rId16">
                  <a:extLst>
                    <a:ext uri="{A12FA001-AC4F-418D-AE19-62706E023703}">
                      <ahyp:hlinkClr val="tx"/>
                    </a:ext>
                  </a:extLst>
                </a:hlinkClick>
              </a:rPr>
              <a:t>SO2</a:t>
            </a:r>
            <a:r>
              <a:rPr lang="en-GB" sz="1050">
                <a:solidFill>
                  <a:srgbClr val="000000"/>
                </a:solidFill>
                <a:latin typeface="Arial"/>
                <a:ea typeface="Arial"/>
                <a:cs typeface="Arial"/>
                <a:sym typeface="Arial"/>
              </a:rPr>
              <a:t> in the atmosphere.</a:t>
            </a:r>
            <a:endParaRPr sz="105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9" name="Google Shape;259;p3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0" name="Google Shape;260;p35"/>
          <p:cNvPicPr preferRelativeResize="0"/>
          <p:nvPr/>
        </p:nvPicPr>
        <p:blipFill>
          <a:blip r:embed="rId3">
            <a:alphaModFix/>
          </a:blip>
          <a:stretch>
            <a:fillRect/>
          </a:stretch>
        </p:blipFill>
        <p:spPr>
          <a:xfrm>
            <a:off x="707900" y="142925"/>
            <a:ext cx="7488825" cy="3759950"/>
          </a:xfrm>
          <a:prstGeom prst="rect">
            <a:avLst/>
          </a:prstGeom>
          <a:noFill/>
          <a:ln>
            <a:noFill/>
          </a:ln>
        </p:spPr>
      </p:pic>
      <p:pic>
        <p:nvPicPr>
          <p:cNvPr id="261" name="Google Shape;261;p35"/>
          <p:cNvPicPr preferRelativeResize="0"/>
          <p:nvPr/>
        </p:nvPicPr>
        <p:blipFill>
          <a:blip r:embed="rId4">
            <a:alphaModFix/>
          </a:blip>
          <a:stretch>
            <a:fillRect/>
          </a:stretch>
        </p:blipFill>
        <p:spPr>
          <a:xfrm>
            <a:off x="707896" y="4084021"/>
            <a:ext cx="3276549" cy="649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7" name="Google Shape;267;p3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8" name="Google Shape;268;p36"/>
          <p:cNvPicPr preferRelativeResize="0"/>
          <p:nvPr/>
        </p:nvPicPr>
        <p:blipFill>
          <a:blip r:embed="rId3">
            <a:alphaModFix/>
          </a:blip>
          <a:stretch>
            <a:fillRect/>
          </a:stretch>
        </p:blipFill>
        <p:spPr>
          <a:xfrm>
            <a:off x="311700" y="410000"/>
            <a:ext cx="6650361" cy="3339000"/>
          </a:xfrm>
          <a:prstGeom prst="rect">
            <a:avLst/>
          </a:prstGeom>
          <a:noFill/>
          <a:ln>
            <a:noFill/>
          </a:ln>
        </p:spPr>
      </p:pic>
      <p:pic>
        <p:nvPicPr>
          <p:cNvPr id="269" name="Google Shape;269;p36"/>
          <p:cNvPicPr preferRelativeResize="0"/>
          <p:nvPr/>
        </p:nvPicPr>
        <p:blipFill>
          <a:blip r:embed="rId4">
            <a:alphaModFix/>
          </a:blip>
          <a:stretch>
            <a:fillRect/>
          </a:stretch>
        </p:blipFill>
        <p:spPr>
          <a:xfrm>
            <a:off x="311700" y="3918470"/>
            <a:ext cx="2650227" cy="607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Objective</a:t>
            </a:r>
            <a:endParaRPr/>
          </a:p>
        </p:txBody>
      </p:sp>
      <p:sp>
        <p:nvSpPr>
          <p:cNvPr id="100" name="Google Shape;100;p1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sz="1050">
                <a:solidFill>
                  <a:srgbClr val="000000"/>
                </a:solidFill>
                <a:highlight>
                  <a:srgbClr val="FFFFFF"/>
                </a:highlight>
                <a:latin typeface="Arial"/>
                <a:ea typeface="Arial"/>
                <a:cs typeface="Arial"/>
                <a:sym typeface="Arial"/>
              </a:rPr>
              <a:t>Here we have access to a large amount of granular data relating to the concentration of major air pollutants in India and it will be interesting to see if the claim of reduced air pollution is being actually backed by data. Before going further let's understand about the constituents of Air Pollution.</a:t>
            </a:r>
            <a:endParaRPr sz="105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lang="en-GB" sz="1550">
                <a:solidFill>
                  <a:schemeClr val="dk1"/>
                </a:solidFill>
                <a:highlight>
                  <a:srgbClr val="FFFFFF"/>
                </a:highlight>
                <a:latin typeface="Arial"/>
                <a:ea typeface="Arial"/>
                <a:cs typeface="Arial"/>
                <a:sym typeface="Arial"/>
              </a:rPr>
              <a:t>Types of Air Pollution</a:t>
            </a:r>
            <a:endParaRPr sz="1550">
              <a:solidFill>
                <a:schemeClr val="dk1"/>
              </a:solidFill>
              <a:highlight>
                <a:srgbClr val="FFFFFF"/>
              </a:highlight>
              <a:latin typeface="Arial"/>
              <a:ea typeface="Arial"/>
              <a:cs typeface="Arial"/>
              <a:sym typeface="Arial"/>
            </a:endParaRPr>
          </a:p>
          <a:p>
            <a:pPr indent="-297021" lvl="0" marL="457200" rtl="0" algn="l">
              <a:spcBef>
                <a:spcPts val="1200"/>
              </a:spcBef>
              <a:spcAft>
                <a:spcPts val="0"/>
              </a:spcAft>
              <a:buClr>
                <a:srgbClr val="000000"/>
              </a:buClr>
              <a:buSzPct val="100000"/>
              <a:buFont typeface="Arial"/>
              <a:buChar char="●"/>
            </a:pPr>
            <a:r>
              <a:rPr b="1" lang="en-GB" sz="1267">
                <a:solidFill>
                  <a:srgbClr val="000000"/>
                </a:solidFill>
                <a:latin typeface="Arial"/>
                <a:ea typeface="Arial"/>
                <a:cs typeface="Arial"/>
                <a:sym typeface="Arial"/>
              </a:rPr>
              <a:t>Particulate matter (PM2.5 and PM10)</a:t>
            </a:r>
            <a:r>
              <a:rPr lang="en-GB" sz="1267">
                <a:solidFill>
                  <a:srgbClr val="000000"/>
                </a:solidFill>
                <a:latin typeface="Arial"/>
                <a:ea typeface="Arial"/>
                <a:cs typeface="Arial"/>
                <a:sym typeface="Arial"/>
              </a:rPr>
              <a:t> &gt; Particulate matter is a mix of solids and liquids, including carbon, complex organic chemicals, sulphates, nitrates, mineral dust, and water suspended in the air. PM varies in size. Some particles, such as dust, soot, dirt or smoke are large or dark enough to be seen with the naked eye. But the most damaging particles are the smaller particles, known as PM10 and PM2.5.</a:t>
            </a:r>
            <a:r>
              <a:rPr lang="en-GB" sz="1267">
                <a:solidFill>
                  <a:srgbClr val="008ABC"/>
                </a:solidFill>
                <a:uFill>
                  <a:noFill/>
                </a:uFill>
                <a:latin typeface="Arial"/>
                <a:ea typeface="Arial"/>
                <a:cs typeface="Arial"/>
                <a:sym typeface="Arial"/>
                <a:hlinkClick r:id="rId3">
                  <a:extLst>
                    <a:ext uri="{A12FA001-AC4F-418D-AE19-62706E023703}">
                      <ahyp:hlinkClr val="tx"/>
                    </a:ext>
                  </a:extLst>
                </a:hlinkClick>
              </a:rPr>
              <a:t>Source</a:t>
            </a:r>
            <a:r>
              <a:rPr lang="en-GB" sz="1267">
                <a:solidFill>
                  <a:srgbClr val="000000"/>
                </a:solidFill>
                <a:latin typeface="Arial"/>
                <a:ea typeface="Arial"/>
                <a:cs typeface="Arial"/>
                <a:sym typeface="Arial"/>
              </a:rPr>
              <a:t>. The following diagram will help to understand the concept more concretely.</a:t>
            </a:r>
            <a:endParaRPr sz="1267">
              <a:solidFill>
                <a:srgbClr val="000000"/>
              </a:solidFill>
              <a:latin typeface="Arial"/>
              <a:ea typeface="Arial"/>
              <a:cs typeface="Arial"/>
              <a:sym typeface="Arial"/>
            </a:endParaRPr>
          </a:p>
          <a:p>
            <a:pPr indent="-297021" lvl="0" marL="457200" rtl="0" algn="l">
              <a:spcBef>
                <a:spcPts val="0"/>
              </a:spcBef>
              <a:spcAft>
                <a:spcPts val="0"/>
              </a:spcAft>
              <a:buClr>
                <a:srgbClr val="000000"/>
              </a:buClr>
              <a:buSzPct val="100000"/>
              <a:buFont typeface="Arial"/>
              <a:buChar char="●"/>
            </a:pPr>
            <a:r>
              <a:rPr b="1" lang="en-GB" sz="1267">
                <a:solidFill>
                  <a:srgbClr val="000000"/>
                </a:solidFill>
                <a:latin typeface="Arial"/>
                <a:ea typeface="Arial"/>
                <a:cs typeface="Arial"/>
                <a:sym typeface="Arial"/>
              </a:rPr>
              <a:t>Nitrogen Oxides</a:t>
            </a:r>
            <a:r>
              <a:rPr lang="en-GB" sz="1267">
                <a:solidFill>
                  <a:srgbClr val="000000"/>
                </a:solidFill>
                <a:latin typeface="Arial"/>
                <a:ea typeface="Arial"/>
                <a:cs typeface="Arial"/>
                <a:sym typeface="Arial"/>
              </a:rPr>
              <a:t> (NO, NO2, NOx) &gt; Nitrogen oxides are a group of seven gases and compounds composed of nitrogen and oxygen, sometimes collectively known as NOx gases.The two most common and hazardous oxides of nitrogen are nitric oxide(NO) and nitrogen dioxide(NO2)</a:t>
            </a:r>
            <a:endParaRPr sz="1267">
              <a:solidFill>
                <a:srgbClr val="000000"/>
              </a:solidFill>
              <a:latin typeface="Arial"/>
              <a:ea typeface="Arial"/>
              <a:cs typeface="Arial"/>
              <a:sym typeface="Arial"/>
            </a:endParaRPr>
          </a:p>
          <a:p>
            <a:pPr indent="-297021" lvl="0" marL="457200" rtl="0" algn="l">
              <a:spcBef>
                <a:spcPts val="0"/>
              </a:spcBef>
              <a:spcAft>
                <a:spcPts val="0"/>
              </a:spcAft>
              <a:buClr>
                <a:srgbClr val="000000"/>
              </a:buClr>
              <a:buSzPct val="100000"/>
              <a:buFont typeface="Arial"/>
              <a:buChar char="●"/>
            </a:pPr>
            <a:r>
              <a:rPr b="1" lang="en-GB" sz="1267">
                <a:solidFill>
                  <a:srgbClr val="000000"/>
                </a:solidFill>
                <a:latin typeface="Arial"/>
                <a:ea typeface="Arial"/>
                <a:cs typeface="Arial"/>
                <a:sym typeface="Arial"/>
              </a:rPr>
              <a:t>Sulphur Dioxide</a:t>
            </a:r>
            <a:r>
              <a:rPr lang="en-GB" sz="1267">
                <a:solidFill>
                  <a:srgbClr val="000000"/>
                </a:solidFill>
                <a:latin typeface="Arial"/>
                <a:ea typeface="Arial"/>
                <a:cs typeface="Arial"/>
                <a:sym typeface="Arial"/>
              </a:rPr>
              <a:t>(SO2) &gt; Sulfur dioxide, or SO2 is a colorless gas with a strong odor, similar to a just-struck match. It is formed when fuel containing sulfur, such as coal and oil, is burned, creating air pollution.</a:t>
            </a:r>
            <a:endParaRPr sz="1267">
              <a:solidFill>
                <a:srgbClr val="000000"/>
              </a:solidFill>
              <a:latin typeface="Arial"/>
              <a:ea typeface="Arial"/>
              <a:cs typeface="Arial"/>
              <a:sym typeface="Arial"/>
            </a:endParaRPr>
          </a:p>
          <a:p>
            <a:pPr indent="-297021" lvl="0" marL="457200" rtl="0" algn="l">
              <a:spcBef>
                <a:spcPts val="0"/>
              </a:spcBef>
              <a:spcAft>
                <a:spcPts val="0"/>
              </a:spcAft>
              <a:buClr>
                <a:srgbClr val="000000"/>
              </a:buClr>
              <a:buSzPct val="100000"/>
              <a:buFont typeface="Arial"/>
              <a:buChar char="●"/>
            </a:pPr>
            <a:r>
              <a:rPr b="1" lang="en-GB" sz="1267">
                <a:solidFill>
                  <a:srgbClr val="000000"/>
                </a:solidFill>
                <a:latin typeface="Arial"/>
                <a:ea typeface="Arial"/>
                <a:cs typeface="Arial"/>
                <a:sym typeface="Arial"/>
              </a:rPr>
              <a:t>Carbon Monoxide</a:t>
            </a:r>
            <a:r>
              <a:rPr lang="en-GB" sz="1267">
                <a:solidFill>
                  <a:srgbClr val="000000"/>
                </a:solidFill>
                <a:latin typeface="Arial"/>
                <a:ea typeface="Arial"/>
                <a:cs typeface="Arial"/>
                <a:sym typeface="Arial"/>
              </a:rPr>
              <a:t>(CO) &gt; Carbon monoxide is a colorless, highly poisonous gas. Under pressure, it becomes a liquid. It is produced by burning gasoline, natural gas, charcoal, wood, and other fuels.</a:t>
            </a:r>
            <a:endParaRPr sz="1267">
              <a:solidFill>
                <a:srgbClr val="000000"/>
              </a:solidFill>
              <a:latin typeface="Arial"/>
              <a:ea typeface="Arial"/>
              <a:cs typeface="Arial"/>
              <a:sym typeface="Arial"/>
            </a:endParaRPr>
          </a:p>
          <a:p>
            <a:pPr indent="0" lvl="0" marL="0" rtl="0" algn="l">
              <a:spcBef>
                <a:spcPts val="1500"/>
              </a:spcBef>
              <a:spcAft>
                <a:spcPts val="0"/>
              </a:spcAft>
              <a:buNone/>
            </a:pPr>
            <a:r>
              <a:t/>
            </a:r>
            <a:endParaRPr sz="1050">
              <a:solidFill>
                <a:schemeClr val="dk1"/>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550">
              <a:solidFill>
                <a:schemeClr val="dk1"/>
              </a:solidFill>
              <a:highlight>
                <a:srgbClr val="FFFFFF"/>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idx="1" type="body"/>
          </p:nvPr>
        </p:nvSpPr>
        <p:spPr>
          <a:xfrm>
            <a:off x="311700" y="267975"/>
            <a:ext cx="8520600" cy="4300800"/>
          </a:xfrm>
          <a:prstGeom prst="rect">
            <a:avLst/>
          </a:prstGeom>
        </p:spPr>
        <p:txBody>
          <a:bodyPr anchorCtr="0" anchor="t" bIns="91425" lIns="91425" spcFirstLastPara="1" rIns="91425" wrap="square" tIns="91425">
            <a:normAutofit/>
          </a:bodyPr>
          <a:lstStyle/>
          <a:p>
            <a:pPr indent="-295275" lvl="0" marL="457200" rtl="0" algn="l">
              <a:spcBef>
                <a:spcPts val="1200"/>
              </a:spcBef>
              <a:spcAft>
                <a:spcPts val="0"/>
              </a:spcAft>
              <a:buClr>
                <a:srgbClr val="000000"/>
              </a:buClr>
              <a:buSzPts val="1050"/>
              <a:buFont typeface="Arial"/>
              <a:buChar char="●"/>
            </a:pPr>
            <a:r>
              <a:rPr b="1" lang="en-GB" sz="1050">
                <a:solidFill>
                  <a:srgbClr val="000000"/>
                </a:solidFill>
                <a:latin typeface="Arial"/>
                <a:ea typeface="Arial"/>
                <a:cs typeface="Arial"/>
                <a:sym typeface="Arial"/>
              </a:rPr>
              <a:t>Benzene, Toluene and Xylene</a:t>
            </a:r>
            <a:r>
              <a:rPr lang="en-GB" sz="1050">
                <a:solidFill>
                  <a:srgbClr val="000000"/>
                </a:solidFill>
                <a:latin typeface="Arial"/>
                <a:ea typeface="Arial"/>
                <a:cs typeface="Arial"/>
                <a:sym typeface="Arial"/>
              </a:rPr>
              <a:t> (BTX) &gt; Benzene, toluene, xylene, and formaldehyde are well-known indoor air pollutants, especially after house decoration. They are also common pollutants in the working places of the plastic industry, chemical industry, and leather industry</a:t>
            </a:r>
            <a:endParaRPr sz="1050">
              <a:solidFill>
                <a:srgbClr val="000000"/>
              </a:solidFill>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b="1" lang="en-GB" sz="1050">
                <a:solidFill>
                  <a:srgbClr val="000000"/>
                </a:solidFill>
                <a:latin typeface="Arial"/>
                <a:ea typeface="Arial"/>
                <a:cs typeface="Arial"/>
                <a:sym typeface="Arial"/>
              </a:rPr>
              <a:t>Ammonia</a:t>
            </a:r>
            <a:r>
              <a:rPr lang="en-GB" sz="1050">
                <a:solidFill>
                  <a:srgbClr val="000000"/>
                </a:solidFill>
                <a:latin typeface="Arial"/>
                <a:ea typeface="Arial"/>
                <a:cs typeface="Arial"/>
                <a:sym typeface="Arial"/>
              </a:rPr>
              <a:t>( NH</a:t>
            </a:r>
            <a:r>
              <a:rPr lang="en-GB" sz="800">
                <a:solidFill>
                  <a:srgbClr val="000000"/>
                </a:solidFill>
                <a:latin typeface="Arial"/>
                <a:ea typeface="Arial"/>
                <a:cs typeface="Arial"/>
                <a:sym typeface="Arial"/>
              </a:rPr>
              <a:t>3</a:t>
            </a:r>
            <a:r>
              <a:rPr lang="en-GB" sz="1050">
                <a:solidFill>
                  <a:srgbClr val="000000"/>
                </a:solidFill>
                <a:latin typeface="Arial"/>
                <a:ea typeface="Arial"/>
                <a:cs typeface="Arial"/>
                <a:sym typeface="Arial"/>
              </a:rPr>
              <a:t>) &gt; </a:t>
            </a:r>
            <a:r>
              <a:rPr lang="en-GB" sz="1050">
                <a:solidFill>
                  <a:srgbClr val="008ABC"/>
                </a:solidFill>
                <a:uFill>
                  <a:noFill/>
                </a:uFill>
                <a:latin typeface="Arial"/>
                <a:ea typeface="Arial"/>
                <a:cs typeface="Arial"/>
                <a:sym typeface="Arial"/>
                <a:hlinkClick r:id="rId3">
                  <a:extLst>
                    <a:ext uri="{A12FA001-AC4F-418D-AE19-62706E023703}">
                      <ahyp:hlinkClr val="tx"/>
                    </a:ext>
                  </a:extLst>
                </a:hlinkClick>
              </a:rPr>
              <a:t>Ammonia pollution</a:t>
            </a:r>
            <a:r>
              <a:rPr lang="en-GB" sz="1050">
                <a:solidFill>
                  <a:srgbClr val="000000"/>
                </a:solidFill>
                <a:latin typeface="Arial"/>
                <a:ea typeface="Arial"/>
                <a:cs typeface="Arial"/>
                <a:sym typeface="Arial"/>
              </a:rPr>
              <a:t> is pollution by the chemical ammonia (NH3) – a compound of nitrogen and hydrogen which is a byproduct of agriculture and industry.</a:t>
            </a:r>
            <a:endParaRPr sz="1050">
              <a:solidFill>
                <a:srgbClr val="000000"/>
              </a:solidFill>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b="1" lang="en-GB" sz="1050">
                <a:solidFill>
                  <a:srgbClr val="000000"/>
                </a:solidFill>
                <a:latin typeface="Arial"/>
                <a:ea typeface="Arial"/>
                <a:cs typeface="Arial"/>
                <a:sym typeface="Arial"/>
              </a:rPr>
              <a:t>Ozone</a:t>
            </a:r>
            <a:r>
              <a:rPr lang="en-GB" sz="1050">
                <a:solidFill>
                  <a:srgbClr val="000000"/>
                </a:solidFill>
                <a:latin typeface="Arial"/>
                <a:ea typeface="Arial"/>
                <a:cs typeface="Arial"/>
                <a:sym typeface="Arial"/>
              </a:rPr>
              <a:t>(O</a:t>
            </a:r>
            <a:r>
              <a:rPr lang="en-GB" sz="800">
                <a:solidFill>
                  <a:srgbClr val="000000"/>
                </a:solidFill>
                <a:latin typeface="Arial"/>
                <a:ea typeface="Arial"/>
                <a:cs typeface="Arial"/>
                <a:sym typeface="Arial"/>
              </a:rPr>
              <a:t>3</a:t>
            </a:r>
            <a:r>
              <a:rPr lang="en-GB" sz="1050">
                <a:solidFill>
                  <a:srgbClr val="000000"/>
                </a:solidFill>
                <a:latin typeface="Arial"/>
                <a:ea typeface="Arial"/>
                <a:cs typeface="Arial"/>
                <a:sym typeface="Arial"/>
              </a:rPr>
              <a:t>) &gt; </a:t>
            </a:r>
            <a:r>
              <a:rPr lang="en-GB" sz="1050">
                <a:solidFill>
                  <a:srgbClr val="008ABC"/>
                </a:solidFill>
                <a:uFill>
                  <a:noFill/>
                </a:uFill>
                <a:latin typeface="Arial"/>
                <a:ea typeface="Arial"/>
                <a:cs typeface="Arial"/>
                <a:sym typeface="Arial"/>
                <a:hlinkClick r:id="rId4">
                  <a:extLst>
                    <a:ext uri="{A12FA001-AC4F-418D-AE19-62706E023703}">
                      <ahyp:hlinkClr val="tx"/>
                    </a:ext>
                  </a:extLst>
                </a:hlinkClick>
              </a:rPr>
              <a:t>Ground-level ozone</a:t>
            </a:r>
            <a:r>
              <a:rPr lang="en-GB" sz="1050">
                <a:solidFill>
                  <a:srgbClr val="000000"/>
                </a:solidFill>
                <a:latin typeface="Arial"/>
                <a:ea typeface="Arial"/>
                <a:cs typeface="Arial"/>
                <a:sym typeface="Arial"/>
              </a:rPr>
              <a:t> is a colorless and highly irritating gas that forms just above the earth's surface. It is called a "secondary" pollutant because it is produced when two primary pollutants react in sunlight and stagnant air. These two primary pollutants are nitrogen oxides (NOx) and volatile organic compounds (VOCs).</a:t>
            </a:r>
            <a:endParaRPr sz="1050">
              <a:solidFill>
                <a:srgbClr val="000000"/>
              </a:solidFill>
              <a:latin typeface="Arial"/>
              <a:ea typeface="Arial"/>
              <a:cs typeface="Arial"/>
              <a:sym typeface="Arial"/>
            </a:endParaRPr>
          </a:p>
          <a:p>
            <a:pPr indent="0" lvl="0" marL="0" rtl="0" algn="l">
              <a:spcBef>
                <a:spcPts val="1500"/>
              </a:spcBef>
              <a:spcAft>
                <a:spcPts val="1200"/>
              </a:spcAft>
              <a:buNone/>
            </a:pPr>
            <a:r>
              <a:t/>
            </a:r>
            <a:endParaRPr sz="1500"/>
          </a:p>
        </p:txBody>
      </p:sp>
      <p:pic>
        <p:nvPicPr>
          <p:cNvPr id="106" name="Google Shape;106;p16"/>
          <p:cNvPicPr preferRelativeResize="0"/>
          <p:nvPr/>
        </p:nvPicPr>
        <p:blipFill>
          <a:blip r:embed="rId5">
            <a:alphaModFix/>
          </a:blip>
          <a:stretch>
            <a:fillRect/>
          </a:stretch>
        </p:blipFill>
        <p:spPr>
          <a:xfrm>
            <a:off x="1041350" y="2178425"/>
            <a:ext cx="4550201" cy="2486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Methodology</a:t>
            </a:r>
            <a:endParaRPr/>
          </a:p>
        </p:txBody>
      </p:sp>
      <p:sp>
        <p:nvSpPr>
          <p:cNvPr id="112" name="Google Shape;112;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050"/>
              <a:t>In this project, the analysis has been done in 2 parts:</a:t>
            </a:r>
            <a:endParaRPr sz="1050"/>
          </a:p>
          <a:p>
            <a:pPr indent="-295275" lvl="0" marL="457200" rtl="0" algn="l">
              <a:spcBef>
                <a:spcPts val="1200"/>
              </a:spcBef>
              <a:spcAft>
                <a:spcPts val="0"/>
              </a:spcAft>
              <a:buClr>
                <a:srgbClr val="000000"/>
              </a:buClr>
              <a:buSzPts val="1050"/>
              <a:buFont typeface="Arial"/>
              <a:buChar char="●"/>
            </a:pPr>
            <a:r>
              <a:rPr b="1" lang="en-GB" sz="1050">
                <a:solidFill>
                  <a:srgbClr val="000000"/>
                </a:solidFill>
                <a:latin typeface="Arial"/>
                <a:ea typeface="Arial"/>
                <a:cs typeface="Arial"/>
                <a:sym typeface="Arial"/>
              </a:rPr>
              <a:t>Analysis of the pollution level in India, over the years - from 2015 to 2020</a:t>
            </a:r>
            <a:br>
              <a:rPr lang="en-GB" sz="1050">
                <a:solidFill>
                  <a:srgbClr val="000000"/>
                </a:solidFill>
                <a:latin typeface="Arial"/>
                <a:ea typeface="Arial"/>
                <a:cs typeface="Arial"/>
                <a:sym typeface="Arial"/>
              </a:rPr>
            </a:br>
            <a:r>
              <a:rPr lang="en-GB" sz="1050">
                <a:solidFill>
                  <a:srgbClr val="000000"/>
                </a:solidFill>
                <a:latin typeface="Arial"/>
                <a:ea typeface="Arial"/>
                <a:cs typeface="Arial"/>
                <a:sym typeface="Arial"/>
              </a:rPr>
              <a:t>This will a holistic view of how the pollutant levels have been rising in India and what is the current situation</a:t>
            </a:r>
            <a:endParaRPr b="1" sz="1050">
              <a:solidFill>
                <a:srgbClr val="000000"/>
              </a:solidFill>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b="1" lang="en-GB" sz="1050">
                <a:solidFill>
                  <a:srgbClr val="000000"/>
                </a:solidFill>
                <a:latin typeface="Arial"/>
                <a:ea typeface="Arial"/>
                <a:cs typeface="Arial"/>
                <a:sym typeface="Arial"/>
              </a:rPr>
              <a:t>Effect of Lockdown on the Pollution level in India</a:t>
            </a:r>
            <a:br>
              <a:rPr lang="en-GB" sz="1050">
                <a:solidFill>
                  <a:srgbClr val="000000"/>
                </a:solidFill>
                <a:latin typeface="Arial"/>
                <a:ea typeface="Arial"/>
                <a:cs typeface="Arial"/>
                <a:sym typeface="Arial"/>
              </a:rPr>
            </a:br>
            <a:r>
              <a:rPr lang="en-GB" sz="1050">
                <a:solidFill>
                  <a:srgbClr val="000000"/>
                </a:solidFill>
                <a:latin typeface="Arial"/>
                <a:ea typeface="Arial"/>
                <a:cs typeface="Arial"/>
                <a:sym typeface="Arial"/>
              </a:rPr>
              <a:t>Here we shall examine the pollution level in India before and after the first stage of Lockdown. Also we shall compare the pollution level around the same months in 2019, to see the the difference, if any. Additionally we could also examine the difference between the the current dates and the winter months(October, November) of 2019 when the pollution levels are generally the highest in Northern parts of India.</a:t>
            </a:r>
            <a:endParaRPr sz="1050">
              <a:solidFill>
                <a:srgbClr val="000000"/>
              </a:solidFill>
              <a:latin typeface="Arial"/>
              <a:ea typeface="Arial"/>
              <a:cs typeface="Arial"/>
              <a:sym typeface="Arial"/>
            </a:endParaRPr>
          </a:p>
          <a:p>
            <a:pPr indent="0" lvl="0" marL="0" rtl="0" algn="l">
              <a:spcBef>
                <a:spcPts val="1500"/>
              </a:spcBef>
              <a:spcAft>
                <a:spcPts val="0"/>
              </a:spcAft>
              <a:buNone/>
            </a:pPr>
            <a:r>
              <a:t/>
            </a:r>
            <a:endParaRPr sz="1050">
              <a:solidFill>
                <a:srgbClr val="000000"/>
              </a:solidFill>
              <a:latin typeface="Arial"/>
              <a:ea typeface="Arial"/>
              <a:cs typeface="Arial"/>
              <a:sym typeface="Arial"/>
            </a:endParaRPr>
          </a:p>
          <a:p>
            <a:pPr indent="0" lvl="0" marL="0" rtl="0" algn="l">
              <a:spcBef>
                <a:spcPts val="1500"/>
              </a:spcBef>
              <a:spcAft>
                <a:spcPts val="0"/>
              </a:spcAft>
              <a:buNone/>
            </a:pPr>
            <a:r>
              <a:rPr lang="en-GB" sz="1050">
                <a:solidFill>
                  <a:srgbClr val="000000"/>
                </a:solidFill>
                <a:latin typeface="Arial"/>
                <a:ea typeface="Arial"/>
                <a:cs typeface="Arial"/>
                <a:sym typeface="Arial"/>
              </a:rPr>
              <a:t>Numpy, Pandas, Matplotlib, Folium, Seaborn</a:t>
            </a:r>
            <a:endParaRPr sz="1050">
              <a:solidFill>
                <a:srgbClr val="000000"/>
              </a:solidFill>
              <a:latin typeface="Arial"/>
              <a:ea typeface="Arial"/>
              <a:cs typeface="Arial"/>
              <a:sym typeface="Arial"/>
            </a:endParaRPr>
          </a:p>
          <a:p>
            <a:pPr indent="0" lvl="0" marL="0" rtl="0" algn="l">
              <a:spcBef>
                <a:spcPts val="1500"/>
              </a:spcBef>
              <a:spcAft>
                <a:spcPts val="1200"/>
              </a:spcAft>
              <a:buNone/>
            </a:pPr>
            <a:r>
              <a:t/>
            </a:r>
            <a:endParaRPr sz="1050"/>
          </a:p>
        </p:txBody>
      </p:sp>
      <p:sp>
        <p:nvSpPr>
          <p:cNvPr id="113" name="Google Shape;113;p17"/>
          <p:cNvSpPr txBox="1"/>
          <p:nvPr>
            <p:ph type="title"/>
          </p:nvPr>
        </p:nvSpPr>
        <p:spPr>
          <a:xfrm>
            <a:off x="311700" y="29136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Python Libraries Used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 First look at City Data</a:t>
            </a:r>
            <a:endParaRPr/>
          </a:p>
        </p:txBody>
      </p:sp>
      <p:sp>
        <p:nvSpPr>
          <p:cNvPr id="119" name="Google Shape;119;p1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050">
                <a:solidFill>
                  <a:srgbClr val="000000"/>
                </a:solidFill>
                <a:highlight>
                  <a:srgbClr val="FFFFFF"/>
                </a:highlight>
                <a:latin typeface="Arial"/>
                <a:ea typeface="Arial"/>
                <a:cs typeface="Arial"/>
                <a:sym typeface="Arial"/>
              </a:rPr>
              <a:t>We have daily and hourly city data as well as daily and hourly Station data. Station refers to the continuous pollution monitoring stations operated and maintained by the Central Pollution Control Board (CPCB) and the State Pollution Control Boards. We began by analyzing the various cities' daily data to get a big picture. First of all we imported the dataset and the necessary libraries for the analysis.</a:t>
            </a:r>
            <a:endParaRPr sz="1400"/>
          </a:p>
        </p:txBody>
      </p:sp>
      <p:pic>
        <p:nvPicPr>
          <p:cNvPr id="120" name="Google Shape;120;p18"/>
          <p:cNvPicPr preferRelativeResize="0"/>
          <p:nvPr/>
        </p:nvPicPr>
        <p:blipFill>
          <a:blip r:embed="rId3">
            <a:alphaModFix/>
          </a:blip>
          <a:stretch>
            <a:fillRect/>
          </a:stretch>
        </p:blipFill>
        <p:spPr>
          <a:xfrm>
            <a:off x="392950" y="2022825"/>
            <a:ext cx="2148850" cy="2591926"/>
          </a:xfrm>
          <a:prstGeom prst="rect">
            <a:avLst/>
          </a:prstGeom>
          <a:noFill/>
          <a:ln>
            <a:noFill/>
          </a:ln>
        </p:spPr>
      </p:pic>
      <p:sp>
        <p:nvSpPr>
          <p:cNvPr id="121" name="Google Shape;121;p18"/>
          <p:cNvSpPr txBox="1"/>
          <p:nvPr/>
        </p:nvSpPr>
        <p:spPr>
          <a:xfrm>
            <a:off x="2688450" y="2074700"/>
            <a:ext cx="4590300" cy="1835100"/>
          </a:xfrm>
          <a:prstGeom prst="rect">
            <a:avLst/>
          </a:prstGeom>
          <a:noFill/>
          <a:ln>
            <a:noFill/>
          </a:ln>
        </p:spPr>
        <p:txBody>
          <a:bodyPr anchorCtr="0" anchor="t" bIns="91425" lIns="91425" spcFirstLastPara="1" rIns="91425" wrap="square" tIns="91425">
            <a:spAutoFit/>
          </a:bodyPr>
          <a:lstStyle/>
          <a:p>
            <a:pPr indent="0" lvl="0" marL="0" rtl="0" algn="l">
              <a:lnSpc>
                <a:spcPct val="170000"/>
              </a:lnSpc>
              <a:spcBef>
                <a:spcPts val="0"/>
              </a:spcBef>
              <a:spcAft>
                <a:spcPts val="0"/>
              </a:spcAft>
              <a:buNone/>
            </a:pPr>
            <a:r>
              <a:rPr b="1" lang="en-GB" sz="1050">
                <a:highlight>
                  <a:srgbClr val="FFFFFF"/>
                </a:highlight>
              </a:rPr>
              <a:t>Points to note :</a:t>
            </a:r>
            <a:endParaRPr b="1" sz="1050">
              <a:highlight>
                <a:srgbClr val="FFFFFF"/>
              </a:highlight>
            </a:endParaRPr>
          </a:p>
          <a:p>
            <a:pPr indent="-295275" lvl="0" marL="457200" rtl="0" algn="l">
              <a:lnSpc>
                <a:spcPct val="115000"/>
              </a:lnSpc>
              <a:spcBef>
                <a:spcPts val="1200"/>
              </a:spcBef>
              <a:spcAft>
                <a:spcPts val="0"/>
              </a:spcAft>
              <a:buSzPts val="1050"/>
              <a:buChar char="●"/>
            </a:pPr>
            <a:r>
              <a:rPr lang="en-GB" sz="1050">
                <a:highlight>
                  <a:srgbClr val="FFFFFF"/>
                </a:highlight>
              </a:rPr>
              <a:t>It seems that we have a lot of null values in some columns e.g.Xylene and NH3.There could be a couple of reasons for the missing data:</a:t>
            </a:r>
            <a:endParaRPr sz="1050">
              <a:highlight>
                <a:srgbClr val="FFFFFF"/>
              </a:highlight>
            </a:endParaRPr>
          </a:p>
          <a:p>
            <a:pPr indent="-295275" lvl="1" marL="914400" rtl="0" algn="l">
              <a:lnSpc>
                <a:spcPct val="115000"/>
              </a:lnSpc>
              <a:spcBef>
                <a:spcPts val="0"/>
              </a:spcBef>
              <a:spcAft>
                <a:spcPts val="0"/>
              </a:spcAft>
              <a:buSzPts val="1050"/>
              <a:buChar char="○"/>
            </a:pPr>
            <a:r>
              <a:rPr lang="en-GB" sz="1050">
                <a:highlight>
                  <a:srgbClr val="FFFFFF"/>
                </a:highlight>
              </a:rPr>
              <a:t>Station does not have device to capture it.</a:t>
            </a:r>
            <a:endParaRPr sz="1050">
              <a:highlight>
                <a:srgbClr val="FFFFFF"/>
              </a:highlight>
            </a:endParaRPr>
          </a:p>
          <a:p>
            <a:pPr indent="-295275" lvl="1" marL="914400" rtl="0" algn="l">
              <a:lnSpc>
                <a:spcPct val="115000"/>
              </a:lnSpc>
              <a:spcBef>
                <a:spcPts val="0"/>
              </a:spcBef>
              <a:spcAft>
                <a:spcPts val="0"/>
              </a:spcAft>
              <a:buSzPts val="1050"/>
              <a:buChar char="○"/>
            </a:pPr>
            <a:r>
              <a:rPr lang="en-GB" sz="1050">
                <a:highlight>
                  <a:srgbClr val="FFFFFF"/>
                </a:highlight>
              </a:rPr>
              <a:t>Issue in the meter reading.</a:t>
            </a:r>
            <a:endParaRPr sz="1050">
              <a:highlight>
                <a:srgbClr val="FFFFFF"/>
              </a:highlight>
            </a:endParaRPr>
          </a:p>
          <a:p>
            <a:pPr indent="0" lvl="0" marL="0" rtl="0" algn="l">
              <a:spcBef>
                <a:spcPts val="600"/>
              </a:spcBef>
              <a:spcAft>
                <a:spcPts val="0"/>
              </a:spcAft>
              <a:buNone/>
            </a:pPr>
            <a:r>
              <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Handling the missing Data</a:t>
            </a:r>
            <a:endParaRPr/>
          </a:p>
        </p:txBody>
      </p:sp>
      <p:sp>
        <p:nvSpPr>
          <p:cNvPr id="127" name="Google Shape;127;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050"/>
              <a:t>There were a lot of missing data points in the given dataset. So we followed the idea of data imputation in which we fabricated the data points using the K-Nearest Neighbours Algorithm which used the adjacent data points to complete the dataset if the data loss was less than 10%. If the missing data was more than 60%, we did not analyse the aspects since the analysis and predictions will not have a good accuracy due to lack of data points.</a:t>
            </a:r>
            <a:endParaRPr sz="1050"/>
          </a:p>
        </p:txBody>
      </p:sp>
      <p:sp>
        <p:nvSpPr>
          <p:cNvPr id="128" name="Google Shape;128;p19"/>
          <p:cNvSpPr txBox="1"/>
          <p:nvPr>
            <p:ph type="title"/>
          </p:nvPr>
        </p:nvSpPr>
        <p:spPr>
          <a:xfrm>
            <a:off x="235500" y="20864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Cities included in the dataset</a:t>
            </a:r>
            <a:endParaRPr/>
          </a:p>
        </p:txBody>
      </p:sp>
      <p:sp>
        <p:nvSpPr>
          <p:cNvPr id="129" name="Google Shape;129;p19"/>
          <p:cNvSpPr txBox="1"/>
          <p:nvPr/>
        </p:nvSpPr>
        <p:spPr>
          <a:xfrm>
            <a:off x="319850" y="2576075"/>
            <a:ext cx="85125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latin typeface="Roboto"/>
                <a:ea typeface="Roboto"/>
                <a:cs typeface="Roboto"/>
                <a:sym typeface="Roboto"/>
              </a:rPr>
              <a:t>Given below is </a:t>
            </a:r>
            <a:r>
              <a:rPr lang="en-GB" sz="1050">
                <a:latin typeface="Roboto"/>
                <a:ea typeface="Roboto"/>
                <a:cs typeface="Roboto"/>
                <a:sym typeface="Roboto"/>
              </a:rPr>
              <a:t>the</a:t>
            </a:r>
            <a:r>
              <a:rPr lang="en-GB" sz="1050">
                <a:latin typeface="Roboto"/>
                <a:ea typeface="Roboto"/>
                <a:cs typeface="Roboto"/>
                <a:sym typeface="Roboto"/>
              </a:rPr>
              <a:t> code snippet showing the 24 cities included:</a:t>
            </a:r>
            <a:endParaRPr sz="1050">
              <a:latin typeface="Roboto"/>
              <a:ea typeface="Roboto"/>
              <a:cs typeface="Roboto"/>
              <a:sym typeface="Roboto"/>
            </a:endParaRPr>
          </a:p>
        </p:txBody>
      </p:sp>
      <p:pic>
        <p:nvPicPr>
          <p:cNvPr id="130" name="Google Shape;130;p19"/>
          <p:cNvPicPr preferRelativeResize="0"/>
          <p:nvPr/>
        </p:nvPicPr>
        <p:blipFill>
          <a:blip r:embed="rId3">
            <a:alphaModFix/>
          </a:blip>
          <a:stretch>
            <a:fillRect/>
          </a:stretch>
        </p:blipFill>
        <p:spPr>
          <a:xfrm>
            <a:off x="459125" y="3120275"/>
            <a:ext cx="4399099" cy="1664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Combining Data Points</a:t>
            </a:r>
            <a:endParaRPr/>
          </a:p>
        </p:txBody>
      </p:sp>
      <p:sp>
        <p:nvSpPr>
          <p:cNvPr id="136" name="Google Shape;136;p20"/>
          <p:cNvSpPr txBox="1"/>
          <p:nvPr>
            <p:ph idx="1" type="body"/>
          </p:nvPr>
        </p:nvSpPr>
        <p:spPr>
          <a:xfrm>
            <a:off x="25985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000"/>
              <a:t>In order to group the Pollutants on the basis of the </a:t>
            </a:r>
            <a:r>
              <a:rPr lang="en-GB" sz="1000"/>
              <a:t>characteristics, we grouped:</a:t>
            </a:r>
            <a:endParaRPr sz="1000"/>
          </a:p>
          <a:p>
            <a:pPr indent="-292100" lvl="0" marL="457200" rtl="0" algn="l">
              <a:spcBef>
                <a:spcPts val="1200"/>
              </a:spcBef>
              <a:spcAft>
                <a:spcPts val="0"/>
              </a:spcAft>
              <a:buSzPts val="1000"/>
              <a:buChar char="●"/>
            </a:pPr>
            <a:r>
              <a:rPr lang="en-GB" sz="1000"/>
              <a:t> Benzene, Toluene and Xylene as BTX.</a:t>
            </a:r>
            <a:endParaRPr sz="1000"/>
          </a:p>
          <a:p>
            <a:pPr indent="-292100" lvl="0" marL="457200" rtl="0" algn="l">
              <a:spcBef>
                <a:spcPts val="0"/>
              </a:spcBef>
              <a:spcAft>
                <a:spcPts val="0"/>
              </a:spcAft>
              <a:buSzPts val="1000"/>
              <a:buChar char="●"/>
            </a:pPr>
            <a:r>
              <a:rPr lang="en-GB" sz="1000"/>
              <a:t>PM 10 and PM 2.5 as particulate matter.</a:t>
            </a:r>
            <a:endParaRPr sz="1000"/>
          </a:p>
          <a:p>
            <a:pPr indent="0" lvl="0" marL="0" rtl="0" algn="l">
              <a:spcBef>
                <a:spcPts val="1200"/>
              </a:spcBef>
              <a:spcAft>
                <a:spcPts val="0"/>
              </a:spcAft>
              <a:buNone/>
            </a:pPr>
            <a:r>
              <a:t/>
            </a:r>
            <a:endParaRPr sz="1000"/>
          </a:p>
          <a:p>
            <a:pPr indent="0" lvl="0" marL="0" rtl="0" algn="l">
              <a:spcBef>
                <a:spcPts val="1200"/>
              </a:spcBef>
              <a:spcAft>
                <a:spcPts val="0"/>
              </a:spcAft>
              <a:buNone/>
            </a:pPr>
            <a:r>
              <a:t/>
            </a:r>
            <a:endParaRPr sz="1000"/>
          </a:p>
          <a:p>
            <a:pPr indent="0" lvl="0" marL="0" rtl="0" algn="l">
              <a:spcBef>
                <a:spcPts val="1200"/>
              </a:spcBef>
              <a:spcAft>
                <a:spcPts val="0"/>
              </a:spcAft>
              <a:buNone/>
            </a:pPr>
            <a:r>
              <a:t/>
            </a:r>
            <a:endParaRPr sz="1000"/>
          </a:p>
          <a:p>
            <a:pPr indent="0" lvl="0" marL="0" rtl="0" algn="l">
              <a:spcBef>
                <a:spcPts val="1200"/>
              </a:spcBef>
              <a:spcAft>
                <a:spcPts val="1200"/>
              </a:spcAft>
              <a:buNone/>
            </a:pPr>
            <a:r>
              <a:rPr lang="en-GB" sz="1050">
                <a:solidFill>
                  <a:srgbClr val="000000"/>
                </a:solidFill>
                <a:highlight>
                  <a:srgbClr val="FFFFFF"/>
                </a:highlight>
                <a:latin typeface="Arial"/>
                <a:ea typeface="Arial"/>
                <a:cs typeface="Arial"/>
                <a:sym typeface="Arial"/>
              </a:rPr>
              <a:t>Even though a lot of columns have been provided in the dataset, we shall select a few prominent ones. We created a new dataframe called </a:t>
            </a:r>
            <a:r>
              <a:rPr lang="en-GB" sz="1050">
                <a:solidFill>
                  <a:srgbClr val="000000"/>
                </a:solidFill>
                <a:latin typeface="Roboto Mono"/>
                <a:ea typeface="Roboto Mono"/>
                <a:cs typeface="Roboto Mono"/>
                <a:sym typeface="Roboto Mono"/>
              </a:rPr>
              <a:t>pollutants</a:t>
            </a:r>
            <a:r>
              <a:rPr lang="en-GB" sz="1050">
                <a:solidFill>
                  <a:srgbClr val="000000"/>
                </a:solidFill>
                <a:highlight>
                  <a:srgbClr val="FFFFFF"/>
                </a:highlight>
                <a:latin typeface="Arial"/>
                <a:ea typeface="Arial"/>
                <a:cs typeface="Arial"/>
                <a:sym typeface="Arial"/>
              </a:rPr>
              <a:t> containing the major pollutants responsible for air pollution.</a:t>
            </a:r>
            <a:endParaRPr sz="1000"/>
          </a:p>
        </p:txBody>
      </p:sp>
      <p:pic>
        <p:nvPicPr>
          <p:cNvPr id="137" name="Google Shape;137;p20"/>
          <p:cNvPicPr preferRelativeResize="0"/>
          <p:nvPr/>
        </p:nvPicPr>
        <p:blipFill>
          <a:blip r:embed="rId3">
            <a:alphaModFix/>
          </a:blip>
          <a:stretch>
            <a:fillRect/>
          </a:stretch>
        </p:blipFill>
        <p:spPr>
          <a:xfrm>
            <a:off x="311700" y="2158712"/>
            <a:ext cx="5021975" cy="443121"/>
          </a:xfrm>
          <a:prstGeom prst="rect">
            <a:avLst/>
          </a:prstGeom>
          <a:noFill/>
          <a:ln>
            <a:noFill/>
          </a:ln>
        </p:spPr>
      </p:pic>
      <p:pic>
        <p:nvPicPr>
          <p:cNvPr id="138" name="Google Shape;138;p20"/>
          <p:cNvPicPr preferRelativeResize="0"/>
          <p:nvPr/>
        </p:nvPicPr>
        <p:blipFill>
          <a:blip r:embed="rId4">
            <a:alphaModFix/>
          </a:blip>
          <a:stretch>
            <a:fillRect/>
          </a:stretch>
        </p:blipFill>
        <p:spPr>
          <a:xfrm>
            <a:off x="739580" y="2634913"/>
            <a:ext cx="4558887" cy="349875"/>
          </a:xfrm>
          <a:prstGeom prst="rect">
            <a:avLst/>
          </a:prstGeom>
          <a:noFill/>
          <a:ln>
            <a:noFill/>
          </a:ln>
        </p:spPr>
      </p:pic>
      <p:pic>
        <p:nvPicPr>
          <p:cNvPr id="139" name="Google Shape;139;p20"/>
          <p:cNvPicPr preferRelativeResize="0"/>
          <p:nvPr/>
        </p:nvPicPr>
        <p:blipFill>
          <a:blip r:embed="rId5">
            <a:alphaModFix/>
          </a:blip>
          <a:stretch>
            <a:fillRect/>
          </a:stretch>
        </p:blipFill>
        <p:spPr>
          <a:xfrm>
            <a:off x="739569" y="3702150"/>
            <a:ext cx="3798175" cy="310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311700" y="1679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Visualising Yearly Data</a:t>
            </a:r>
            <a:endParaRPr/>
          </a:p>
        </p:txBody>
      </p:sp>
      <p:sp>
        <p:nvSpPr>
          <p:cNvPr id="145" name="Google Shape;145;p21"/>
          <p:cNvSpPr txBox="1"/>
          <p:nvPr>
            <p:ph idx="1" type="body"/>
          </p:nvPr>
        </p:nvSpPr>
        <p:spPr>
          <a:xfrm>
            <a:off x="311700" y="7757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000"/>
              <a:t>Given below are the visual </a:t>
            </a:r>
            <a:r>
              <a:rPr lang="en-GB" sz="1000"/>
              <a:t>depictions</a:t>
            </a:r>
            <a:r>
              <a:rPr lang="en-GB" sz="1000"/>
              <a:t> of the amount of pollutants released against the timeframe of our dataset.</a:t>
            </a:r>
            <a:endParaRPr sz="1000"/>
          </a:p>
        </p:txBody>
      </p:sp>
      <p:pic>
        <p:nvPicPr>
          <p:cNvPr id="146" name="Google Shape;146;p21"/>
          <p:cNvPicPr preferRelativeResize="0"/>
          <p:nvPr/>
        </p:nvPicPr>
        <p:blipFill>
          <a:blip r:embed="rId3">
            <a:alphaModFix/>
          </a:blip>
          <a:stretch>
            <a:fillRect/>
          </a:stretch>
        </p:blipFill>
        <p:spPr>
          <a:xfrm>
            <a:off x="5040550" y="1123800"/>
            <a:ext cx="3869551" cy="3764675"/>
          </a:xfrm>
          <a:prstGeom prst="rect">
            <a:avLst/>
          </a:prstGeom>
          <a:noFill/>
          <a:ln>
            <a:noFill/>
          </a:ln>
        </p:spPr>
      </p:pic>
      <p:pic>
        <p:nvPicPr>
          <p:cNvPr id="147" name="Google Shape;147;p21"/>
          <p:cNvPicPr preferRelativeResize="0"/>
          <p:nvPr/>
        </p:nvPicPr>
        <p:blipFill>
          <a:blip r:embed="rId4">
            <a:alphaModFix/>
          </a:blip>
          <a:stretch>
            <a:fillRect/>
          </a:stretch>
        </p:blipFill>
        <p:spPr>
          <a:xfrm>
            <a:off x="337138" y="1318250"/>
            <a:ext cx="4634374" cy="1007125"/>
          </a:xfrm>
          <a:prstGeom prst="rect">
            <a:avLst/>
          </a:prstGeom>
          <a:noFill/>
          <a:ln>
            <a:noFill/>
          </a:ln>
        </p:spPr>
      </p:pic>
      <p:sp>
        <p:nvSpPr>
          <p:cNvPr id="148" name="Google Shape;148;p21"/>
          <p:cNvSpPr txBox="1"/>
          <p:nvPr/>
        </p:nvSpPr>
        <p:spPr>
          <a:xfrm>
            <a:off x="267975" y="2429125"/>
            <a:ext cx="4772700" cy="2718900"/>
          </a:xfrm>
          <a:prstGeom prst="rect">
            <a:avLst/>
          </a:prstGeom>
          <a:noFill/>
          <a:ln>
            <a:noFill/>
          </a:ln>
        </p:spPr>
        <p:txBody>
          <a:bodyPr anchorCtr="0" anchor="t" bIns="91425" lIns="91425" spcFirstLastPara="1" rIns="91425" wrap="square" tIns="91425">
            <a:spAutoFit/>
          </a:bodyPr>
          <a:lstStyle/>
          <a:p>
            <a:pPr indent="0" lvl="0" marL="0" marR="279400" rtl="0" algn="l">
              <a:lnSpc>
                <a:spcPct val="170000"/>
              </a:lnSpc>
              <a:spcBef>
                <a:spcPts val="1200"/>
              </a:spcBef>
              <a:spcAft>
                <a:spcPts val="0"/>
              </a:spcAft>
              <a:buNone/>
            </a:pPr>
            <a:r>
              <a:rPr b="1" lang="en-GB" sz="1050"/>
              <a:t> Points to note :</a:t>
            </a:r>
            <a:endParaRPr b="1" sz="1050"/>
          </a:p>
          <a:p>
            <a:pPr indent="-295275" lvl="0" marL="736600" marR="279400" rtl="0" algn="l">
              <a:lnSpc>
                <a:spcPct val="115000"/>
              </a:lnSpc>
              <a:spcBef>
                <a:spcPts val="2400"/>
              </a:spcBef>
              <a:spcAft>
                <a:spcPts val="0"/>
              </a:spcAft>
              <a:buSzPts val="1050"/>
              <a:buChar char="●"/>
            </a:pPr>
            <a:r>
              <a:rPr lang="en-GB" sz="1050"/>
              <a:t>PM2.5 and PM10 pollution show a seasonal effect, with pollution being higher in winter months as compared to the summer ones.</a:t>
            </a:r>
            <a:endParaRPr sz="1050"/>
          </a:p>
          <a:p>
            <a:pPr indent="-295275" lvl="0" marL="736600" marR="279400" rtl="0" algn="l">
              <a:lnSpc>
                <a:spcPct val="115000"/>
              </a:lnSpc>
              <a:spcBef>
                <a:spcPts val="0"/>
              </a:spcBef>
              <a:spcAft>
                <a:spcPts val="0"/>
              </a:spcAft>
              <a:buSzPts val="1050"/>
              <a:buChar char="●"/>
            </a:pPr>
            <a:r>
              <a:rPr lang="en-GB" sz="1050"/>
              <a:t>SO2 level has started increasing after 2017, although it had also seen a sudden rise in 2015 also. The same pattern is also reflected in BTX levels also.</a:t>
            </a:r>
            <a:endParaRPr sz="1050"/>
          </a:p>
          <a:p>
            <a:pPr indent="0" lvl="0" marL="0" rtl="0" algn="l">
              <a:lnSpc>
                <a:spcPct val="170000"/>
              </a:lnSpc>
              <a:spcBef>
                <a:spcPts val="1500"/>
              </a:spcBef>
              <a:spcAft>
                <a:spcPts val="0"/>
              </a:spcAft>
              <a:buNone/>
            </a:pPr>
            <a:r>
              <a:rPr lang="en-GB" sz="1050"/>
              <a:t>This is just an overview. We will have to look deeper to get specific answers.</a:t>
            </a:r>
            <a:endParaRPr sz="1050"/>
          </a:p>
          <a:p>
            <a:pPr indent="0" lvl="0" marL="0" rtl="0" algn="l">
              <a:spcBef>
                <a:spcPts val="1200"/>
              </a:spcBef>
              <a:spcAft>
                <a:spcPts val="0"/>
              </a:spcAft>
              <a:buNone/>
            </a:pPr>
            <a:r>
              <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